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8" r:id="rId2"/>
    <p:sldId id="256" r:id="rId3"/>
    <p:sldId id="260" r:id="rId4"/>
    <p:sldId id="261" r:id="rId5"/>
    <p:sldId id="257" r:id="rId6"/>
    <p:sldId id="259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4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B4415-DF30-40C9-B99A-F7D081B28BD9}" type="datetimeFigureOut">
              <a:rPr lang="pt-BR" smtClean="0"/>
              <a:pPr/>
              <a:t>19/10/2020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EB4909-00A7-4AE6-A9F7-BFE34070BC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B4909-00A7-4AE6-A9F7-BFE34070BCDC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5" name="Subtítu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1" name="Espaço Reservado para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E884970-D4C2-4265-B29F-9B11162A9197}" type="datetimeFigureOut">
              <a:rPr lang="pt-BR" smtClean="0"/>
              <a:pPr/>
              <a:t>19/10/2020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BC58592-9D65-4E29-9ABE-9BE2CF8513B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84970-D4C2-4265-B29F-9B11162A9197}" type="datetimeFigureOut">
              <a:rPr lang="pt-BR" smtClean="0"/>
              <a:pPr/>
              <a:t>19/10/2020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C58592-9D65-4E29-9ABE-9BE2CF8513B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E884970-D4C2-4265-B29F-9B11162A9197}" type="datetimeFigureOut">
              <a:rPr lang="pt-BR" smtClean="0"/>
              <a:pPr/>
              <a:t>19/10/2020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BC58592-9D65-4E29-9ABE-9BE2CF8513B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84970-D4C2-4265-B29F-9B11162A9197}" type="datetimeFigureOut">
              <a:rPr lang="pt-BR" smtClean="0"/>
              <a:pPr/>
              <a:t>19/10/2020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C58592-9D65-4E29-9ABE-9BE2CF8513B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E884970-D4C2-4265-B29F-9B11162A9197}" type="datetimeFigureOut">
              <a:rPr lang="pt-BR" smtClean="0"/>
              <a:pPr/>
              <a:t>19/10/2020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BC58592-9D65-4E29-9ABE-9BE2CF8513B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84970-D4C2-4265-B29F-9B11162A9197}" type="datetimeFigureOut">
              <a:rPr lang="pt-BR" smtClean="0"/>
              <a:pPr/>
              <a:t>19/10/2020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C58592-9D65-4E29-9ABE-9BE2CF8513B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84970-D4C2-4265-B29F-9B11162A9197}" type="datetimeFigureOut">
              <a:rPr lang="pt-BR" smtClean="0"/>
              <a:pPr/>
              <a:t>19/10/2020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C58592-9D65-4E29-9ABE-9BE2CF8513B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84970-D4C2-4265-B29F-9B11162A9197}" type="datetimeFigureOut">
              <a:rPr lang="pt-BR" smtClean="0"/>
              <a:pPr/>
              <a:t>19/10/2020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C58592-9D65-4E29-9ABE-9BE2CF8513B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E884970-D4C2-4265-B29F-9B11162A9197}" type="datetimeFigureOut">
              <a:rPr lang="pt-BR" smtClean="0"/>
              <a:pPr/>
              <a:t>19/10/2020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C58592-9D65-4E29-9ABE-9BE2CF8513B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84970-D4C2-4265-B29F-9B11162A9197}" type="datetimeFigureOut">
              <a:rPr lang="pt-BR" smtClean="0"/>
              <a:pPr/>
              <a:t>19/10/2020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C58592-9D65-4E29-9ABE-9BE2CF8513B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84970-D4C2-4265-B29F-9B11162A9197}" type="datetimeFigureOut">
              <a:rPr lang="pt-BR" smtClean="0"/>
              <a:pPr/>
              <a:t>19/10/2020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C58592-9D65-4E29-9ABE-9BE2CF8513B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Imagem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Títu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1" name="Espaço Reservado para Tex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7" name="Espaço Reservado para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E884970-D4C2-4265-B29F-9B11162A9197}" type="datetimeFigureOut">
              <a:rPr lang="pt-BR" smtClean="0"/>
              <a:pPr/>
              <a:t>19/10/2020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BC58592-9D65-4E29-9ABE-9BE2CF8513B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oaoagh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1800199"/>
          </a:xfrm>
        </p:spPr>
        <p:txBody>
          <a:bodyPr/>
          <a:lstStyle/>
          <a:p>
            <a:pPr algn="ctr"/>
            <a:r>
              <a:rPr lang="pt-BR" dirty="0" smtClean="0"/>
              <a:t>Introdução a medidas repetidas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2425824"/>
          </a:xfrm>
        </p:spPr>
        <p:txBody>
          <a:bodyPr/>
          <a:lstStyle/>
          <a:p>
            <a:r>
              <a:rPr lang="pt-BR" dirty="0" smtClean="0"/>
              <a:t>Prof. João Agnaldo do Nascimento</a:t>
            </a:r>
          </a:p>
          <a:p>
            <a:r>
              <a:rPr lang="pt-BR" dirty="0" smtClean="0"/>
              <a:t>Departamento de Estatística</a:t>
            </a:r>
          </a:p>
          <a:p>
            <a:r>
              <a:rPr lang="pt-BR" dirty="0" smtClean="0"/>
              <a:t>UFPB</a:t>
            </a:r>
          </a:p>
          <a:p>
            <a:r>
              <a:rPr lang="pt-BR" sz="1800" dirty="0" smtClean="0">
                <a:hlinkClick r:id="rId2"/>
              </a:rPr>
              <a:t>joaoagh@gmail.com</a:t>
            </a:r>
            <a:endParaRPr lang="pt-BR" sz="1800" dirty="0" smtClean="0"/>
          </a:p>
          <a:p>
            <a:r>
              <a:rPr lang="pt-BR" sz="1800" dirty="0" smtClean="0"/>
              <a:t>joao.agnaldo@academico.ufpb.br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239000" cy="864096"/>
          </a:xfrm>
        </p:spPr>
        <p:txBody>
          <a:bodyPr>
            <a:normAutofit/>
          </a:bodyPr>
          <a:lstStyle/>
          <a:p>
            <a:r>
              <a:rPr lang="pt-BR" sz="1800" dirty="0" smtClean="0"/>
              <a:t>Que testes utilizaremos quando além das observações da mesma medida ao longo do tempo temos fatores de interesse em avaliar?</a:t>
            </a:r>
            <a:endParaRPr lang="pt-BR" sz="1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Para o nível de mensuração intervalar podemos utilizar a solução clássica com as suposições sobre a matriz de covariâncias que </a:t>
            </a:r>
            <a:r>
              <a:rPr lang="pt-BR" dirty="0" err="1" smtClean="0"/>
              <a:t>difícilmente</a:t>
            </a:r>
            <a:r>
              <a:rPr lang="pt-BR" dirty="0" smtClean="0"/>
              <a:t> ocorrem e que possui suporte na suposição de normalidade para os dados que não ocorram </a:t>
            </a:r>
            <a:r>
              <a:rPr lang="pt-BR" i="1" dirty="0" err="1" smtClean="0"/>
              <a:t>outliers</a:t>
            </a:r>
            <a:r>
              <a:rPr lang="pt-BR" dirty="0" smtClean="0"/>
              <a:t>. 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Torna-se necessária uma solução que atenda aos três níveis de mensuração e não se prenda a suposições irreais muitas </a:t>
            </a:r>
            <a:r>
              <a:rPr lang="pt-BR" dirty="0" err="1" smtClean="0"/>
              <a:t>vêzes</a:t>
            </a:r>
            <a:r>
              <a:rPr lang="pt-BR" dirty="0" smtClean="0"/>
              <a:t> incompatíveis com a realidade.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1887488"/>
          </a:xfrm>
        </p:spPr>
        <p:txBody>
          <a:bodyPr/>
          <a:lstStyle/>
          <a:p>
            <a:pPr algn="ctr"/>
            <a:r>
              <a:rPr lang="pt-BR" sz="3200" dirty="0" smtClean="0"/>
              <a:t>Considere os níveis de mensuração de uma variável 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99792" y="2924944"/>
            <a:ext cx="6444208" cy="3168352"/>
          </a:xfrm>
        </p:spPr>
        <p:txBody>
          <a:bodyPr>
            <a:normAutofit lnSpcReduction="10000"/>
          </a:bodyPr>
          <a:lstStyle/>
          <a:p>
            <a:pPr algn="l"/>
            <a:r>
              <a:rPr lang="pt-B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Nominal</a:t>
            </a:r>
            <a:r>
              <a:rPr lang="pt-BR" dirty="0" smtClean="0"/>
              <a:t> – Ex. Sexo,  Graduação, Tipo sanguíneo</a:t>
            </a:r>
          </a:p>
          <a:p>
            <a:endParaRPr lang="pt-BR" dirty="0" smtClean="0"/>
          </a:p>
          <a:p>
            <a:pPr algn="l"/>
            <a:r>
              <a:rPr lang="pt-BR" dirty="0" smtClean="0">
                <a:solidFill>
                  <a:srgbClr val="FFC000"/>
                </a:solidFill>
              </a:rPr>
              <a:t>Ordinal</a:t>
            </a:r>
            <a:r>
              <a:rPr lang="pt-BR" dirty="0" smtClean="0"/>
              <a:t> – Escolaridade, Grau de satisfação, Intensidade da dor numa escala de 0 a 10, Nível de aptidão para </a:t>
            </a:r>
            <a:r>
              <a:rPr lang="pt-BR" dirty="0" smtClean="0"/>
              <a:t>línguas </a:t>
            </a:r>
            <a:r>
              <a:rPr lang="pt-BR" dirty="0" smtClean="0"/>
              <a:t>(baixo, Médio Elevado)</a:t>
            </a:r>
          </a:p>
          <a:p>
            <a:pPr algn="l"/>
            <a:endParaRPr lang="pt-BR" dirty="0" smtClean="0"/>
          </a:p>
          <a:p>
            <a:pPr algn="l"/>
            <a:r>
              <a:rPr lang="pt-BR" dirty="0" smtClean="0">
                <a:solidFill>
                  <a:srgbClr val="FFC000"/>
                </a:solidFill>
              </a:rPr>
              <a:t>Intervalar</a:t>
            </a:r>
            <a:r>
              <a:rPr lang="pt-BR" dirty="0" smtClean="0"/>
              <a:t> – Peso, Altura, Temperatura, Escore de um teste, IMC, Massa corporal, Índices (escala de 0 a 1)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Considere dois tipos de medidas repetidas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Diferentes Variáveis resposta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t-BR" dirty="0" smtClean="0"/>
              <a:t>Mesma variável resposta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Medidas distintas realizadas em um mesmo indivíduo (ou objeto) sem a componente tempo</a:t>
            </a:r>
          </a:p>
          <a:p>
            <a:endParaRPr lang="pt-BR" dirty="0" smtClean="0"/>
          </a:p>
          <a:p>
            <a:r>
              <a:rPr lang="pt-BR" dirty="0" smtClean="0"/>
              <a:t>Exemplo: Notas de Português, Matemática, Física, Química  e Conhecimentos Gerais  no ENEM por cada indivíduo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ln>
            <a:solidFill>
              <a:schemeClr val="accent4"/>
            </a:solidFill>
          </a:ln>
        </p:spPr>
        <p:txBody>
          <a:bodyPr>
            <a:normAutofit lnSpcReduction="10000"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Mesma medida realizada em um mesmo indivíduo ao longo do tempo</a:t>
            </a:r>
          </a:p>
          <a:p>
            <a:pPr>
              <a:buNone/>
            </a:pPr>
            <a:r>
              <a:rPr lang="pt-BR" dirty="0" smtClean="0">
                <a:solidFill>
                  <a:srgbClr val="FF0000"/>
                </a:solidFill>
              </a:rPr>
              <a:t>    (Longitudinal)</a:t>
            </a:r>
          </a:p>
          <a:p>
            <a:r>
              <a:rPr lang="pt-BR" dirty="0" smtClean="0"/>
              <a:t>Exemplo: Peso inicial e por mais cinco meses de indivíduos ao entrar em um treinamento físico</a:t>
            </a:r>
            <a:r>
              <a:rPr lang="pt-BR" dirty="0" smtClean="0"/>
              <a:t>.</a:t>
            </a:r>
          </a:p>
          <a:p>
            <a:pPr>
              <a:buNone/>
            </a:pPr>
            <a:r>
              <a:rPr lang="pt-BR" dirty="0" smtClean="0"/>
              <a:t>(Situação </a:t>
            </a:r>
            <a:r>
              <a:rPr lang="pt-BR" dirty="0" err="1" smtClean="0"/>
              <a:t>univariada</a:t>
            </a:r>
            <a:r>
              <a:rPr lang="pt-BR" dirty="0" smtClean="0"/>
              <a:t>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rmAutofit/>
          </a:bodyPr>
          <a:lstStyle/>
          <a:p>
            <a:r>
              <a:rPr lang="pt-BR" sz="2800" dirty="0" smtClean="0"/>
              <a:t>Exemplo:Medidas ao longo do tempo </a:t>
            </a:r>
            <a:endParaRPr lang="pt-BR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268760"/>
            <a:ext cx="41338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83568" y="3178137"/>
            <a:ext cx="626469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# No R </a:t>
            </a:r>
            <a:endParaRPr kumimoji="0" lang="pt-B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dv &lt;- c(1,3,4,2,2,3,2,5,6,3,4,4,3,5,6)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subject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&lt;- </a:t>
            </a:r>
            <a:r>
              <a:rPr kumimoji="0" lang="pt-BR" sz="1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factor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(c("s1","s1","s1","s2","s2","s2","s3","s3","s3",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"s4","s4","s4","s5","s5","s5"))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myfactor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&lt;-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factor(c("T1","T2","T3","T1","T2","T3","T1","T2","T3","T1","T2","T3","T1","T2","T3"))  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mydata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&lt;-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data.frame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dv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subject,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myfactor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am1 &lt;-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aov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(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dv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~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myfactor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+ Error(subject/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myfactor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), data=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mydata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)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summary(am1)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620688"/>
            <a:ext cx="5249813" cy="1582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11560" y="2545995"/>
            <a:ext cx="698477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#Teste de </a:t>
            </a:r>
            <a:r>
              <a:rPr kumimoji="0" lang="pt-BR" sz="1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Mauchly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(Testa a hip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Courier New" pitchFamily="49" charset="0"/>
              </a:rPr>
              <a:t>ó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tese de  esfericidade)</a:t>
            </a: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dv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&lt;- c (1, 3, 4, 2, 2, 3, 2, 5, 6, 3, 4, 4, 3, 5, 6)</a:t>
            </a: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mlm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&lt;- matrix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dv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nrow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= 5,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byrow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= TRUE)</a:t>
            </a: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mauchly.test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(lm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mlm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~ 1), X = ~1)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077072"/>
            <a:ext cx="5553075" cy="1440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/>
          </a:bodyPr>
          <a:lstStyle/>
          <a:p>
            <a:r>
              <a:rPr lang="pt-BR" sz="2800" dirty="0" smtClean="0"/>
              <a:t>NO SPSS</a:t>
            </a:r>
            <a:endParaRPr lang="pt-BR" sz="2800" dirty="0"/>
          </a:p>
        </p:txBody>
      </p:sp>
      <p:pic>
        <p:nvPicPr>
          <p:cNvPr id="4" name="Espaço Reservado para Conteúdo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052736"/>
            <a:ext cx="237626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915816" y="1052736"/>
            <a:ext cx="4289002" cy="2258705"/>
          </a:xfrm>
          <a:prstGeom prst="rect">
            <a:avLst/>
          </a:prstGeom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3573016"/>
            <a:ext cx="6588224" cy="2900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4402832" cy="2964944"/>
          </a:xfrm>
        </p:spPr>
        <p:txBody>
          <a:bodyPr>
            <a:normAutofit/>
          </a:bodyPr>
          <a:lstStyle/>
          <a:p>
            <a:r>
              <a:rPr lang="pt-BR" sz="2400" dirty="0" smtClean="0"/>
              <a:t>NO SPSS : output</a:t>
            </a:r>
            <a:endParaRPr lang="pt-BR" sz="2400" dirty="0"/>
          </a:p>
        </p:txBody>
      </p:sp>
      <p:pic>
        <p:nvPicPr>
          <p:cNvPr id="3" name="Imagem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32656"/>
            <a:ext cx="302433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99" y="3573016"/>
            <a:ext cx="6054673" cy="2185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5554960" cy="588680"/>
          </a:xfrm>
        </p:spPr>
        <p:txBody>
          <a:bodyPr>
            <a:normAutofit/>
          </a:bodyPr>
          <a:lstStyle/>
          <a:p>
            <a:r>
              <a:rPr lang="pt-BR" sz="2400" dirty="0" err="1" smtClean="0"/>
              <a:t>Spss</a:t>
            </a:r>
            <a:r>
              <a:rPr lang="pt-BR" sz="2400" dirty="0" smtClean="0"/>
              <a:t> – output</a:t>
            </a:r>
            <a:endParaRPr lang="pt-BR" sz="2400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1" y="980728"/>
            <a:ext cx="6896855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212976"/>
            <a:ext cx="6559234" cy="2575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620688"/>
            <a:ext cx="7632848" cy="1944216"/>
          </a:xfrm>
        </p:spPr>
        <p:txBody>
          <a:bodyPr>
            <a:normAutofit fontScale="90000"/>
          </a:bodyPr>
          <a:lstStyle/>
          <a:p>
            <a:r>
              <a:rPr lang="pt-BR" sz="2200" dirty="0" smtClean="0"/>
              <a:t/>
            </a:r>
            <a:br>
              <a:rPr lang="pt-BR" sz="2200" dirty="0" smtClean="0"/>
            </a:br>
            <a:r>
              <a:rPr lang="pt-BR" sz="2200" dirty="0" smtClean="0"/>
              <a:t/>
            </a:r>
            <a:br>
              <a:rPr lang="pt-BR" sz="2200" dirty="0" smtClean="0"/>
            </a:br>
            <a:r>
              <a:rPr lang="pt-BR" sz="2000" dirty="0" smtClean="0"/>
              <a:t>Até o momento a solução obtida foi para o nível intervalar.</a:t>
            </a:r>
            <a:br>
              <a:rPr lang="pt-BR" sz="2000" dirty="0" smtClean="0"/>
            </a:br>
            <a:r>
              <a:rPr lang="pt-BR" sz="2000" dirty="0" smtClean="0"/>
              <a:t>E para o nível de mensuração Ordinal e Nominal?</a:t>
            </a:r>
            <a:br>
              <a:rPr lang="pt-BR" sz="2000" dirty="0" smtClean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cap="none" dirty="0" smtClean="0">
                <a:solidFill>
                  <a:schemeClr val="accent1"/>
                </a:solidFill>
              </a:rPr>
              <a:t>Poderia escolher teste de Friedman para o nível ordinal</a:t>
            </a:r>
            <a:br>
              <a:rPr lang="pt-BR" sz="2000" cap="none" dirty="0" smtClean="0">
                <a:solidFill>
                  <a:schemeClr val="accent1"/>
                </a:solidFill>
              </a:rPr>
            </a:br>
            <a:r>
              <a:rPr lang="pt-BR" sz="2000" cap="none" dirty="0" smtClean="0">
                <a:solidFill>
                  <a:schemeClr val="accent1"/>
                </a:solidFill>
              </a:rPr>
              <a:t> (P-valor = 0,011) ou o teste de </a:t>
            </a:r>
            <a:r>
              <a:rPr lang="pt-BR" sz="2000" cap="none" dirty="0" err="1" smtClean="0">
                <a:solidFill>
                  <a:schemeClr val="accent1"/>
                </a:solidFill>
              </a:rPr>
              <a:t>Cochran</a:t>
            </a:r>
            <a:r>
              <a:rPr lang="pt-BR" sz="2000" cap="none" dirty="0" smtClean="0">
                <a:solidFill>
                  <a:schemeClr val="accent1"/>
                </a:solidFill>
              </a:rPr>
              <a:t> quando o nível de mensuração dor  dicotômico (nominal).</a:t>
            </a:r>
            <a:r>
              <a:rPr lang="pt-BR" sz="2000" dirty="0" smtClean="0"/>
              <a:t/>
            </a:r>
            <a:br>
              <a:rPr lang="pt-BR" sz="2000" dirty="0" smtClean="0"/>
            </a:br>
            <a:endParaRPr lang="pt-BR" sz="2000" dirty="0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708920"/>
            <a:ext cx="7239000" cy="3416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10731</TotalTime>
  <Words>440</Words>
  <Application>Microsoft Office PowerPoint</Application>
  <PresentationFormat>Apresentação na tela (4:3)</PresentationFormat>
  <Paragraphs>45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Opulento</vt:lpstr>
      <vt:lpstr>Introdução a medidas repetidas</vt:lpstr>
      <vt:lpstr>Considere os níveis de mensuração de uma variável </vt:lpstr>
      <vt:lpstr>Considere dois tipos de medidas repetidas</vt:lpstr>
      <vt:lpstr>Exemplo:Medidas ao longo do tempo </vt:lpstr>
      <vt:lpstr>Slide 5</vt:lpstr>
      <vt:lpstr>NO SPSS</vt:lpstr>
      <vt:lpstr>NO SPSS : output</vt:lpstr>
      <vt:lpstr>Spss – output</vt:lpstr>
      <vt:lpstr>  Até o momento a solução obtida foi para o nível intervalar. E para o nível de mensuração Ordinal e Nominal?   Poderia escolher teste de Friedman para o nível ordinal  (P-valor = 0,011) ou o teste de Cochran quando o nível de mensuração dor  dicotômico (nominal). </vt:lpstr>
      <vt:lpstr>Que testes utilizaremos quando além das observações da mesma medida ao longo do tempo temos fatores de interesse em avaliar?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Considere os níveis de mensuração de uma variável</dc:title>
  <dc:creator>agnaldo</dc:creator>
  <cp:lastModifiedBy>agnaldo</cp:lastModifiedBy>
  <cp:revision>15</cp:revision>
  <dcterms:created xsi:type="dcterms:W3CDTF">2020-10-12T13:54:08Z</dcterms:created>
  <dcterms:modified xsi:type="dcterms:W3CDTF">2020-10-22T13:39:49Z</dcterms:modified>
</cp:coreProperties>
</file>