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8" r:id="rId6"/>
    <p:sldId id="280" r:id="rId7"/>
    <p:sldId id="302" r:id="rId8"/>
    <p:sldId id="282" r:id="rId9"/>
    <p:sldId id="303" r:id="rId10"/>
    <p:sldId id="260" r:id="rId11"/>
    <p:sldId id="288" r:id="rId12"/>
    <p:sldId id="261" r:id="rId13"/>
    <p:sldId id="275" r:id="rId14"/>
    <p:sldId id="273" r:id="rId15"/>
    <p:sldId id="276" r:id="rId16"/>
    <p:sldId id="277" r:id="rId17"/>
    <p:sldId id="278" r:id="rId18"/>
    <p:sldId id="289" r:id="rId19"/>
    <p:sldId id="290" r:id="rId20"/>
    <p:sldId id="284" r:id="rId21"/>
    <p:sldId id="279" r:id="rId22"/>
    <p:sldId id="283" r:id="rId23"/>
    <p:sldId id="285" r:id="rId24"/>
    <p:sldId id="286" r:id="rId25"/>
    <p:sldId id="287" r:id="rId26"/>
    <p:sldId id="291" r:id="rId27"/>
    <p:sldId id="292" r:id="rId28"/>
    <p:sldId id="293" r:id="rId29"/>
    <p:sldId id="301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281" r:id="rId3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09D"/>
    <a:srgbClr val="3E3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294" autoAdjust="0"/>
  </p:normalViewPr>
  <p:slideViewPr>
    <p:cSldViewPr snapToGrid="0">
      <p:cViewPr varScale="1">
        <p:scale>
          <a:sx n="117" d="100"/>
          <a:sy n="117" d="100"/>
        </p:scale>
        <p:origin x="400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3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4EBC55-AE0F-48A3-A32C-4EB3FA318E7C}" type="datetime1">
              <a:rPr lang="pt-BR" smtClean="0"/>
              <a:t>08/05/2020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02284-D08F-4825-ADF0-FC4CF6644176}" type="datetime1">
              <a:rPr lang="pt-BR" smtClean="0"/>
              <a:pPr/>
              <a:t>08/05/2020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004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32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17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233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pt-BR" noProof="0" smtClean="0"/>
              <a:t>11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030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rtlCol="0" anchor="b"/>
          <a:lstStyle>
            <a:lvl1pPr algn="ctr">
              <a:defRPr sz="54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4191A7-B96F-4FC1-AFA6-7351564410E8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61CBB8-12E5-46A0-B5D5-CD9A6B7BD5C6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C779D7-1E1F-4057-9B10-FBF12E08F57A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521A35-E92A-4E80-953D-FB98AFCF5795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AECA0-7D11-4296-9DCE-E4E6D7799072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D06EF73-9DB8-4763-865F-2F88181A473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0CFC50-1EE8-4046-A485-FA3C58D404B9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9" name="Espaço Reservado para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AC24F-93A4-4507-BD25-36E38EFA252E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5" name="Espaço Reservado para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A36A52-6F14-4F52-9D10-6B7F88F49229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4" name="Espaço Reservado para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ECA022-3C6D-4732-80A6-28D6EAF2AE57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B7D82C-8981-4BB4-BBEB-F55C8347414D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fld id="{13C6A4D1-5860-4728-B7F9-ACD24DF0BDA6}" type="datetime1">
              <a:rPr lang="pt-BR" noProof="0" smtClean="0"/>
              <a:t>08/05/2020</a:t>
            </a:fld>
            <a:endParaRPr lang="pt-BR" noProof="0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rtl="0"/>
            <a:fld id="{CA8D9AD5-F248-4919-864A-CFD76CC027D6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sdirect.com/help/analysis_of_variance/crossover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pt-BR" dirty="0"/>
              <a:t>EXPERIMENTO CROSSOVER APLICADO À ÁREA DE SAÚDE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4154556"/>
            <a:ext cx="9601200" cy="719195"/>
          </a:xfrm>
        </p:spPr>
        <p:txBody>
          <a:bodyPr rtlCol="0"/>
          <a:lstStyle/>
          <a:p>
            <a:pPr rtl="0"/>
            <a:r>
              <a:rPr lang="pt-BR" dirty="0"/>
              <a:t>Dr</a:t>
            </a:r>
            <a:r>
              <a:rPr lang="pt-BR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pt-BR" dirty="0"/>
              <a:t> João Agnaldo do nascimento</a:t>
            </a:r>
          </a:p>
          <a:p>
            <a:pPr rtl="0"/>
            <a:r>
              <a:rPr lang="pt-BR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joaoagh@gmail.com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147485"/>
            <a:ext cx="9601200" cy="750261"/>
          </a:xfrm>
        </p:spPr>
        <p:txBody>
          <a:bodyPr>
            <a:normAutofit fontScale="90000"/>
          </a:bodyPr>
          <a:lstStyle/>
          <a:p>
            <a:r>
              <a:rPr lang="pt-BR" dirty="0"/>
              <a:t>Pelas propriedades do Valor esperado obtém-se</a:t>
            </a:r>
            <a:br>
              <a:rPr lang="pt-BR" dirty="0"/>
            </a:b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420533"/>
            <a:ext cx="10604357" cy="2827867"/>
          </a:xfrm>
          <a:prstGeom prst="rect">
            <a:avLst/>
          </a:prstGeom>
        </p:spPr>
      </p:pic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2343955"/>
            <a:ext cx="9601200" cy="3069292"/>
          </a:xfrm>
        </p:spPr>
        <p:txBody>
          <a:bodyPr>
            <a:normAutofit/>
          </a:bodyPr>
          <a:lstStyle/>
          <a:p>
            <a:r>
              <a:rPr lang="pt-BR" sz="3200" dirty="0"/>
              <a:t>Os seguintes valores esperados</a:t>
            </a:r>
          </a:p>
        </p:txBody>
      </p:sp>
    </p:spTree>
    <p:extLst>
      <p:ext uri="{BB962C8B-B14F-4D97-AF65-F5344CB8AC3E}">
        <p14:creationId xmlns:p14="http://schemas.microsoft.com/office/powerpoint/2010/main" val="73190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932" y="1416676"/>
            <a:ext cx="8568267" cy="5238124"/>
          </a:xfrm>
          <a:prstGeom prst="rect">
            <a:avLst/>
          </a:prstGeom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BR" noProof="0"/>
              <a:t>Adicionar um rodapé</a:t>
            </a:r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A8D9AD5-F248-4919-864A-CFD76CC027D6}" type="slidenum">
              <a:rPr lang="pt-BR" noProof="0" smtClean="0"/>
              <a:t>11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44472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091916"/>
            <a:ext cx="9601200" cy="155448"/>
          </a:xfrm>
        </p:spPr>
        <p:txBody>
          <a:bodyPr>
            <a:normAutofit fontScale="90000"/>
          </a:bodyPr>
          <a:lstStyle/>
          <a:p>
            <a:r>
              <a:rPr lang="pt-BR" dirty="0"/>
              <a:t>INFERÊNCIA PARA AVALIAR O EFEITO DOS TRATAMENTOS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Texto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12800" y="2455333"/>
                <a:ext cx="8805333" cy="2015067"/>
              </a:xfrm>
            </p:spPr>
            <p:txBody>
              <a:bodyPr>
                <a:normAutofit/>
              </a:bodyPr>
              <a:lstStyle/>
              <a:p>
                <a:r>
                  <a:rPr lang="pt-BR" sz="4000" b="1" dirty="0">
                    <a:solidFill>
                      <a:schemeClr val="accent3"/>
                    </a:solidFill>
                  </a:rPr>
                  <a:t>Supondo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4000" b="1" i="1" dirty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4000" b="1" i="1" dirty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pt-BR" sz="4000" b="1" i="1" dirty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pt-BR" sz="4000" b="1" i="1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4000" b="1" i="1" dirty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4000" b="1" i="1" dirty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pt-BR" sz="4000" b="1" i="1" dirty="0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pt-BR" sz="4000" b="1" dirty="0"/>
              </a:p>
              <a:p>
                <a:r>
                  <a:rPr lang="pt-BR" sz="3600" cap="none" dirty="0"/>
                  <a:t>A hipótese H</a:t>
                </a:r>
                <a:r>
                  <a:rPr lang="pt-BR" sz="3600" cap="none" baseline="-25000" dirty="0"/>
                  <a:t>o</a:t>
                </a:r>
                <a:r>
                  <a:rPr lang="pt-BR" sz="3600" cap="none" dirty="0"/>
                  <a:t>: </a:t>
                </a:r>
                <a14:m>
                  <m:oMath xmlns:m="http://schemas.openxmlformats.org/officeDocument/2006/math">
                    <m:r>
                      <a:rPr lang="pt-BR" sz="3600" i="1" cap="none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pt-BR" sz="3600" cap="none" baseline="-25000" dirty="0"/>
                  <a:t>1</a:t>
                </a:r>
                <a:r>
                  <a:rPr lang="pt-BR" sz="3600" cap="none" dirty="0"/>
                  <a:t> =  </a:t>
                </a:r>
                <a14:m>
                  <m:oMath xmlns:m="http://schemas.openxmlformats.org/officeDocument/2006/math">
                    <m:r>
                      <a:rPr lang="pt-BR" sz="3600" i="1" cap="none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pt-BR" sz="3600" cap="none" baseline="-25000" dirty="0"/>
                  <a:t>2</a:t>
                </a:r>
                <a:r>
                  <a:rPr lang="pt-BR" sz="3600" cap="none" dirty="0"/>
                  <a:t> pode ser testada pela estatística t-</a:t>
                </a:r>
                <a:r>
                  <a:rPr lang="pt-BR" sz="3600" cap="none" dirty="0" err="1"/>
                  <a:t>student</a:t>
                </a:r>
                <a:r>
                  <a:rPr lang="pt-BR" sz="3600" cap="none" dirty="0"/>
                  <a:t> com 2(n-1) </a:t>
                </a:r>
                <a:r>
                  <a:rPr lang="pt-BR" sz="3600" cap="none" dirty="0" err="1"/>
                  <a:t>gl</a:t>
                </a:r>
                <a:r>
                  <a:rPr lang="pt-BR" sz="3600" cap="none" dirty="0"/>
                  <a:t> sob H</a:t>
                </a:r>
                <a:r>
                  <a:rPr lang="pt-BR" sz="3600" cap="none" baseline="-25000" dirty="0"/>
                  <a:t>o</a:t>
                </a:r>
                <a:r>
                  <a:rPr lang="pt-BR" sz="3600" cap="none" dirty="0"/>
                  <a:t>.</a:t>
                </a:r>
              </a:p>
              <a:p>
                <a:endParaRPr lang="pt-BR" sz="3600" dirty="0"/>
              </a:p>
              <a:p>
                <a:endParaRPr lang="pt-BR" sz="3600" dirty="0"/>
              </a:p>
              <a:p>
                <a:endParaRPr lang="pt-BR" sz="3600" dirty="0"/>
              </a:p>
              <a:p>
                <a:endParaRPr lang="pt-BR" sz="4400" dirty="0"/>
              </a:p>
            </p:txBody>
          </p:sp>
        </mc:Choice>
        <mc:Fallback xmlns="">
          <p:sp>
            <p:nvSpPr>
              <p:cNvPr id="3" name="Espaço Reservado para Tex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12800" y="2455333"/>
                <a:ext cx="8805333" cy="2015067"/>
              </a:xfrm>
              <a:blipFill rotWithShape="0">
                <a:blip r:embed="rId5"/>
                <a:stretch>
                  <a:fillRect t="-8485" r="-4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5515" y="4199467"/>
            <a:ext cx="5133980" cy="190478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27329" y="4776413"/>
            <a:ext cx="3046138" cy="75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0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-1" y="372533"/>
                <a:ext cx="12530667" cy="1557867"/>
              </a:xfrm>
            </p:spPr>
            <p:txBody>
              <a:bodyPr>
                <a:normAutofit/>
              </a:bodyPr>
              <a:lstStyle/>
              <a:p>
                <a:r>
                  <a:rPr lang="pt-BR" dirty="0"/>
                  <a:t>Intervalo de confiança (com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4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4400" b="0" i="1" dirty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pt-BR" sz="4400" b="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sz="4400" b="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4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4400" b="0" i="1" dirty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pt-BR" sz="44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)</a:t>
                </a:r>
                <a:br>
                  <a:rPr lang="pt-BR" dirty="0"/>
                </a:br>
                <a:r>
                  <a:rPr lang="pt-BR" sz="4400" dirty="0"/>
                  <a:t>Note que :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" y="372533"/>
                <a:ext cx="12530667" cy="1557867"/>
              </a:xfrm>
              <a:blipFill rotWithShape="0">
                <a:blip r:embed="rId2"/>
                <a:stretch>
                  <a:fillRect t="-8203" b="-183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0" y="2133601"/>
            <a:ext cx="11988800" cy="4184630"/>
          </a:xfrm>
        </p:spPr>
        <p:txBody>
          <a:bodyPr>
            <a:noAutofit/>
          </a:bodyPr>
          <a:lstStyle/>
          <a:p>
            <a:r>
              <a:rPr lang="pt-BR" sz="3200" cap="none" dirty="0"/>
              <a:t>Então um estimador não </a:t>
            </a:r>
            <a:r>
              <a:rPr lang="pt-BR" sz="3200" cap="none" dirty="0" err="1"/>
              <a:t>viesado</a:t>
            </a:r>
            <a:r>
              <a:rPr lang="pt-BR" sz="3200" cap="none" dirty="0"/>
              <a:t>  para  </a:t>
            </a:r>
            <a:r>
              <a:rPr lang="el-GR" sz="3200" cap="none" dirty="0"/>
              <a:t>τ</a:t>
            </a:r>
            <a:r>
              <a:rPr lang="pt-BR" sz="3200" cap="none" baseline="-25000" dirty="0"/>
              <a:t>1</a:t>
            </a:r>
            <a:r>
              <a:rPr lang="pt-BR" sz="3200" cap="none" dirty="0"/>
              <a:t> -  </a:t>
            </a:r>
            <a:r>
              <a:rPr lang="el-GR" sz="3200" cap="none" dirty="0"/>
              <a:t>τ</a:t>
            </a:r>
            <a:r>
              <a:rPr lang="pt-BR" sz="3200" cap="none" baseline="-25000" dirty="0"/>
              <a:t> 2 </a:t>
            </a:r>
            <a:r>
              <a:rPr lang="pt-BR" sz="3200" cap="none" dirty="0"/>
              <a:t>é dado por </a:t>
            </a:r>
          </a:p>
          <a:p>
            <a:endParaRPr lang="pt-BR" sz="3200" cap="none" dirty="0"/>
          </a:p>
          <a:p>
            <a:endParaRPr lang="pt-BR" sz="3200" cap="none" dirty="0"/>
          </a:p>
          <a:p>
            <a:endParaRPr lang="pt-BR" sz="3200" cap="none" dirty="0"/>
          </a:p>
          <a:p>
            <a:pPr algn="l"/>
            <a:r>
              <a:rPr lang="pt-BR" sz="3200" cap="none" dirty="0"/>
              <a:t>e um IC a 100(1-</a:t>
            </a:r>
            <a:r>
              <a:rPr lang="el-GR" sz="3200" cap="none" dirty="0"/>
              <a:t>α</a:t>
            </a:r>
            <a:r>
              <a:rPr lang="pt-BR" sz="3200" cap="none" dirty="0"/>
              <a:t>)% </a:t>
            </a:r>
          </a:p>
          <a:p>
            <a:pPr algn="l"/>
            <a:endParaRPr lang="pt-BR" sz="3200" cap="none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427" y="1292183"/>
            <a:ext cx="3735145" cy="51567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1917" y="2727505"/>
            <a:ext cx="3372510" cy="8685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2775" y="4233333"/>
            <a:ext cx="7912978" cy="127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8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467359"/>
                <a:ext cx="12191999" cy="1767839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pt-BR" sz="3600" b="1" dirty="0">
                    <a:solidFill>
                      <a:schemeClr val="accent2"/>
                    </a:solidFill>
                  </a:rPr>
                  <a:t>Inferência para o efeito devido ao período </a:t>
                </a:r>
                <a:r>
                  <a:rPr lang="el-GR" sz="3600" dirty="0"/>
                  <a:t>π</a:t>
                </a:r>
                <a:r>
                  <a:rPr lang="pt-BR" sz="3600" baseline="-25000" dirty="0"/>
                  <a:t>1</a:t>
                </a:r>
                <a:r>
                  <a:rPr lang="pt-BR" sz="3600" dirty="0"/>
                  <a:t> e </a:t>
                </a:r>
                <a:r>
                  <a:rPr lang="el-GR" sz="3600" dirty="0"/>
                  <a:t>π</a:t>
                </a:r>
                <a:r>
                  <a:rPr lang="el-GR" sz="3600" baseline="-25000" dirty="0"/>
                  <a:t>2</a:t>
                </a:r>
                <a:r>
                  <a:rPr lang="pt-BR" sz="3600" baseline="-25000" dirty="0"/>
                  <a:t> </a:t>
                </a:r>
                <a:r>
                  <a:rPr lang="pt-BR" sz="3600" b="1" dirty="0">
                    <a:solidFill>
                      <a:schemeClr val="accent2"/>
                    </a:solidFill>
                  </a:rPr>
                  <a:t>se o efeito </a:t>
                </a:r>
                <a:r>
                  <a:rPr lang="pt-BR" sz="3600" b="1" dirty="0" err="1">
                    <a:solidFill>
                      <a:schemeClr val="accent2"/>
                    </a:solidFill>
                  </a:rPr>
                  <a:t>carry</a:t>
                </a:r>
                <a:r>
                  <a:rPr lang="pt-BR" sz="3600" b="1" dirty="0">
                    <a:solidFill>
                      <a:schemeClr val="accent2"/>
                    </a:solidFill>
                  </a:rPr>
                  <a:t>-over são iguais para os dois tratamentos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36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36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pt-BR" sz="36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pt-BR" sz="3600" b="1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36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36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pt-BR" sz="36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pt-BR" sz="3600" b="1" dirty="0">
                    <a:solidFill>
                      <a:schemeClr val="accent2"/>
                    </a:solidFill>
                  </a:rPr>
                  <a:t>)</a:t>
                </a:r>
                <a:br>
                  <a:rPr lang="pt-BR" sz="3600" b="1" dirty="0">
                    <a:solidFill>
                      <a:schemeClr val="accent2"/>
                    </a:solidFill>
                  </a:rPr>
                </a:br>
                <a:r>
                  <a:rPr lang="pt-BR" sz="3600" b="1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467359"/>
                <a:ext cx="12191999" cy="176783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19" y="2235200"/>
            <a:ext cx="10850879" cy="3794379"/>
          </a:xfrm>
        </p:spPr>
        <p:txBody>
          <a:bodyPr>
            <a:normAutofit fontScale="92500" lnSpcReduction="20000"/>
          </a:bodyPr>
          <a:lstStyle/>
          <a:p>
            <a:endParaRPr lang="pt-BR" sz="3200" dirty="0"/>
          </a:p>
          <a:p>
            <a:r>
              <a:rPr lang="pt-BR" sz="3200" dirty="0"/>
              <a:t>A hipótese H</a:t>
            </a:r>
            <a:r>
              <a:rPr lang="pt-BR" sz="3200" baseline="-25000" dirty="0"/>
              <a:t>o</a:t>
            </a:r>
            <a:r>
              <a:rPr lang="pt-BR" sz="3200" dirty="0"/>
              <a:t> : </a:t>
            </a:r>
            <a:r>
              <a:rPr lang="el-GR" sz="3200" dirty="0"/>
              <a:t>π</a:t>
            </a:r>
            <a:r>
              <a:rPr lang="pt-BR" sz="3200" baseline="-25000" dirty="0"/>
              <a:t>1</a:t>
            </a:r>
            <a:r>
              <a:rPr lang="pt-BR" sz="3200" dirty="0"/>
              <a:t> = </a:t>
            </a:r>
            <a:r>
              <a:rPr lang="el-GR" sz="3200" dirty="0"/>
              <a:t>π</a:t>
            </a:r>
            <a:r>
              <a:rPr lang="el-GR" sz="3200" baseline="-25000" dirty="0"/>
              <a:t>2</a:t>
            </a:r>
            <a:r>
              <a:rPr lang="pt-BR" sz="3200" baseline="-25000" dirty="0"/>
              <a:t> </a:t>
            </a:r>
            <a:r>
              <a:rPr lang="pt-BR" sz="3200" dirty="0"/>
              <a:t>pode ser testada pela estatística</a:t>
            </a:r>
          </a:p>
          <a:p>
            <a:pPr algn="ctr"/>
            <a:endParaRPr lang="pt-BR" sz="3200" dirty="0"/>
          </a:p>
          <a:p>
            <a:pPr algn="ctr"/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Que possui distribuição t-</a:t>
            </a:r>
            <a:r>
              <a:rPr lang="pt-BR" sz="3200" dirty="0" err="1"/>
              <a:t>Student</a:t>
            </a:r>
            <a:r>
              <a:rPr lang="pt-BR" sz="3200" dirty="0"/>
              <a:t> com 2(n-1) </a:t>
            </a:r>
            <a:r>
              <a:rPr lang="pt-BR" sz="3200" dirty="0" err="1"/>
              <a:t>gl</a:t>
            </a:r>
            <a:r>
              <a:rPr lang="pt-BR" sz="3200" dirty="0"/>
              <a:t> sob H</a:t>
            </a:r>
            <a:r>
              <a:rPr lang="pt-BR" sz="3200" baseline="-25000" dirty="0"/>
              <a:t>o</a:t>
            </a:r>
            <a:r>
              <a:rPr lang="pt-BR" sz="3200" dirty="0"/>
              <a:t>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114" y="3569522"/>
            <a:ext cx="3752888" cy="112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7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341120" y="467360"/>
                <a:ext cx="9509760" cy="769012"/>
              </a:xfrm>
            </p:spPr>
            <p:txBody>
              <a:bodyPr>
                <a:normAutofit fontScale="90000"/>
              </a:bodyPr>
              <a:lstStyle/>
              <a:p>
                <a:r>
                  <a:rPr lang="pt-BR" dirty="0"/>
                  <a:t>Para testar o efeito </a:t>
                </a:r>
                <a:r>
                  <a:rPr lang="pt-BR" dirty="0" err="1"/>
                  <a:t>Carryover</a:t>
                </a:r>
                <a:r>
                  <a:rPr lang="pt-BR" dirty="0"/>
                  <a:t> : H</a:t>
                </a:r>
                <a:r>
                  <a:rPr lang="pt-BR" baseline="-25000" dirty="0"/>
                  <a:t>o</a:t>
                </a:r>
                <a:r>
                  <a:rPr lang="pt-BR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32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32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pt-BR" sz="32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pt-BR" sz="3200" b="1" i="1" dirty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32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32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</m:e>
                      <m:sub>
                        <m:r>
                          <a:rPr lang="pt-BR" sz="3200" b="1" i="1" dirty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br>
                  <a:rPr lang="pt-BR" dirty="0"/>
                </a:br>
                <a:br>
                  <a:rPr lang="pt-BR" dirty="0"/>
                </a:br>
                <a:r>
                  <a:rPr lang="pt-BR" dirty="0"/>
                  <a:t>Utiliza-se a estatística t</a:t>
                </a:r>
                <a:r>
                  <a:rPr lang="el-GR" dirty="0"/>
                  <a:t>ρ</a:t>
                </a:r>
                <a:r>
                  <a:rPr lang="pt-BR" dirty="0"/>
                  <a:t> que possui distribuição  t-</a:t>
                </a:r>
                <a:r>
                  <a:rPr lang="pt-BR" dirty="0" err="1"/>
                  <a:t>Student</a:t>
                </a:r>
                <a:r>
                  <a:rPr lang="pt-BR" dirty="0"/>
                  <a:t> com 2(n-1) graus de liberdade.</a:t>
                </a:r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41120" y="467360"/>
                <a:ext cx="9509760" cy="769012"/>
              </a:xfrm>
              <a:blipFill rotWithShape="0">
                <a:blip r:embed="rId2"/>
                <a:stretch>
                  <a:fillRect l="-1538" t="-150000" r="-1410" b="-253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74486" y="2031294"/>
            <a:ext cx="4327714" cy="112403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2907" y="3950246"/>
            <a:ext cx="3464417" cy="102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3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57577"/>
            <a:ext cx="12192000" cy="2305318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3"/>
                </a:solidFill>
              </a:rPr>
              <a:t>Resumo</a:t>
            </a:r>
            <a:r>
              <a:rPr lang="pt-BR" sz="3200" dirty="0"/>
              <a:t>: Estatísticas com distribuição t-</a:t>
            </a:r>
            <a:r>
              <a:rPr lang="pt-BR" sz="3200" dirty="0" err="1"/>
              <a:t>Student</a:t>
            </a:r>
            <a:r>
              <a:rPr lang="pt-BR" sz="3200" dirty="0"/>
              <a:t> com 2(n-1) </a:t>
            </a:r>
            <a:r>
              <a:rPr lang="pt-BR" sz="3200" dirty="0" err="1"/>
              <a:t>gl</a:t>
            </a:r>
            <a:r>
              <a:rPr lang="pt-BR" sz="3200" dirty="0"/>
              <a:t> para testar respectivamente os efeitos devido a: Tratamentos, Período e </a:t>
            </a:r>
            <a:r>
              <a:rPr lang="pt-BR" sz="3200" dirty="0" err="1"/>
              <a:t>Carryover</a:t>
            </a:r>
            <a:r>
              <a:rPr lang="pt-BR" sz="3200" dirty="0"/>
              <a:t> (efeito residual)</a:t>
            </a:r>
            <a:br>
              <a:rPr lang="pt-BR" sz="3200" dirty="0"/>
            </a:br>
            <a:r>
              <a:rPr lang="pt-BR" sz="3200" dirty="0"/>
              <a:t> n</a:t>
            </a:r>
            <a:r>
              <a:rPr lang="pt-BR" sz="3200" baseline="-25000" dirty="0"/>
              <a:t>1</a:t>
            </a:r>
            <a:r>
              <a:rPr lang="pt-BR" sz="3200" dirty="0"/>
              <a:t> =No. Sequências AB e n</a:t>
            </a:r>
            <a:r>
              <a:rPr lang="pt-BR" sz="3200" baseline="-25000" dirty="0"/>
              <a:t>2</a:t>
            </a:r>
            <a:r>
              <a:rPr lang="pt-BR" sz="3200" dirty="0"/>
              <a:t>= No. De sequências BA)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0163" y="2047741"/>
            <a:ext cx="8260365" cy="458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95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-1"/>
            <a:ext cx="9509760" cy="151970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/>
                </a:solidFill>
              </a:rPr>
              <a:t>EXEMPLO 1</a:t>
            </a:r>
            <a:r>
              <a:rPr lang="pt-BR" dirty="0"/>
              <a:t>: </a:t>
            </a:r>
            <a:r>
              <a:rPr lang="pt-BR" dirty="0">
                <a:solidFill>
                  <a:srgbClr val="00B0F0"/>
                </a:solidFill>
              </a:rPr>
              <a:t>Dois períodos , Dois  Tratamentos (A e B), </a:t>
            </a:r>
            <a:br>
              <a:rPr lang="pt-BR" dirty="0">
                <a:solidFill>
                  <a:srgbClr val="00B0F0"/>
                </a:solidFill>
              </a:rPr>
            </a:br>
            <a:r>
              <a:rPr lang="pt-BR" dirty="0">
                <a:solidFill>
                  <a:srgbClr val="00B0F0"/>
                </a:solidFill>
              </a:rPr>
              <a:t>n = 16 pacientes, Duas sequências (AB, BA), Oito Quadrados latinos.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225" y="1519706"/>
            <a:ext cx="8139447" cy="491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1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>
                <a:solidFill>
                  <a:srgbClr val="00B050"/>
                </a:solidFill>
              </a:rPr>
              <a:t>EXEMPLO 1: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508952"/>
              </p:ext>
            </p:extLst>
          </p:nvPr>
        </p:nvGraphicFramePr>
        <p:xfrm>
          <a:off x="1341438" y="1901825"/>
          <a:ext cx="9509124" cy="22095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08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08">
                <a:tc rowSpan="2">
                  <a:txBody>
                    <a:bodyPr/>
                    <a:lstStyle/>
                    <a:p>
                      <a:endParaRPr lang="pt-BR" sz="2800" dirty="0"/>
                    </a:p>
                    <a:p>
                      <a:r>
                        <a:rPr lang="pt-BR" sz="2800" dirty="0"/>
                        <a:t>Sequência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t-BR" sz="2800" dirty="0"/>
                    </a:p>
                    <a:p>
                      <a:pPr algn="ctr"/>
                      <a:r>
                        <a:rPr lang="pt-BR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Somas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Diferenças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Média     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Média   DP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7.2625</a:t>
                      </a:r>
                      <a:r>
                        <a:rPr lang="pt-BR" sz="2800" baseline="0" dirty="0"/>
                        <a:t>   3.1645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1.4875  1.4904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6.1375   2.5309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-0.3625  1.3575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237" y="4436534"/>
            <a:ext cx="6727654" cy="124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97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59"/>
            <a:ext cx="9509760" cy="2816754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00B0F0"/>
                </a:solidFill>
              </a:rPr>
              <a:t>As duas estatísticas que testam os efeitos de tratamento e período possuem valor crítico t</a:t>
            </a:r>
            <a:r>
              <a:rPr lang="pt-BR" sz="2800" baseline="-25000" dirty="0">
                <a:solidFill>
                  <a:srgbClr val="00B0F0"/>
                </a:solidFill>
              </a:rPr>
              <a:t>14;5%</a:t>
            </a:r>
            <a:r>
              <a:rPr lang="pt-BR" sz="2800" dirty="0">
                <a:solidFill>
                  <a:srgbClr val="00B0F0"/>
                </a:solidFill>
              </a:rPr>
              <a:t> =2,145 e respectivamente apresentaram  valor-p 0,021 (tratamento) e 0,136 (período). Portanto há efeito significativo devido aos (dois) tratamentos A e B e não há efeito significativo devido ao período . </a:t>
            </a:r>
            <a:br>
              <a:rPr lang="pt-BR" sz="2800" dirty="0">
                <a:solidFill>
                  <a:srgbClr val="00B0F0"/>
                </a:solidFill>
              </a:rPr>
            </a:br>
            <a:r>
              <a:rPr lang="pt-BR" sz="2800" dirty="0">
                <a:solidFill>
                  <a:srgbClr val="00B0F0"/>
                </a:solidFill>
              </a:rPr>
              <a:t>      </a:t>
            </a:r>
            <a:r>
              <a:rPr lang="pt-BR" sz="2800" dirty="0">
                <a:solidFill>
                  <a:schemeClr val="accent3"/>
                </a:solidFill>
              </a:rPr>
              <a:t>Decisão: Rejeita-se H</a:t>
            </a:r>
            <a:r>
              <a:rPr lang="pt-BR" sz="2800" baseline="-25000" dirty="0">
                <a:solidFill>
                  <a:schemeClr val="accent3"/>
                </a:solidFill>
              </a:rPr>
              <a:t>o</a:t>
            </a:r>
            <a:r>
              <a:rPr lang="pt-BR" sz="2800" dirty="0">
                <a:solidFill>
                  <a:schemeClr val="accent3"/>
                </a:solidFill>
              </a:rPr>
              <a:t> : </a:t>
            </a:r>
            <a:r>
              <a:rPr lang="el-GR" sz="2800" dirty="0">
                <a:solidFill>
                  <a:schemeClr val="accent3"/>
                </a:solidFill>
              </a:rPr>
              <a:t>τ</a:t>
            </a:r>
            <a:r>
              <a:rPr lang="pt-BR" sz="2800" baseline="-25000" dirty="0">
                <a:solidFill>
                  <a:schemeClr val="accent3"/>
                </a:solidFill>
              </a:rPr>
              <a:t>1</a:t>
            </a:r>
            <a:r>
              <a:rPr lang="pt-BR" sz="2800" dirty="0">
                <a:solidFill>
                  <a:schemeClr val="accent3"/>
                </a:solidFill>
              </a:rPr>
              <a:t> = </a:t>
            </a:r>
            <a:r>
              <a:rPr lang="el-GR" sz="2800" dirty="0">
                <a:solidFill>
                  <a:schemeClr val="accent3"/>
                </a:solidFill>
              </a:rPr>
              <a:t>τ</a:t>
            </a:r>
            <a:r>
              <a:rPr lang="pt-BR" sz="2800" baseline="-25000" dirty="0">
                <a:solidFill>
                  <a:schemeClr val="accent3"/>
                </a:solidFill>
              </a:rPr>
              <a:t>2   </a:t>
            </a:r>
            <a:r>
              <a:rPr lang="pt-BR" sz="2800" dirty="0">
                <a:solidFill>
                  <a:schemeClr val="accent3"/>
                </a:solidFill>
              </a:rPr>
              <a:t> e Aceita-se H</a:t>
            </a:r>
            <a:r>
              <a:rPr lang="pt-BR" sz="2800" baseline="-25000" dirty="0">
                <a:solidFill>
                  <a:schemeClr val="accent3"/>
                </a:solidFill>
              </a:rPr>
              <a:t>o</a:t>
            </a:r>
            <a:r>
              <a:rPr lang="pt-BR" sz="2800" dirty="0">
                <a:solidFill>
                  <a:schemeClr val="accent3"/>
                </a:solidFill>
              </a:rPr>
              <a:t> : </a:t>
            </a:r>
            <a:r>
              <a:rPr lang="el-GR" sz="2800" dirty="0">
                <a:solidFill>
                  <a:schemeClr val="accent3"/>
                </a:solidFill>
              </a:rPr>
              <a:t>π</a:t>
            </a:r>
            <a:r>
              <a:rPr lang="pt-BR" sz="2800" baseline="-25000" dirty="0">
                <a:solidFill>
                  <a:schemeClr val="accent3"/>
                </a:solidFill>
              </a:rPr>
              <a:t>1</a:t>
            </a:r>
            <a:r>
              <a:rPr lang="pt-BR" sz="2800" dirty="0">
                <a:solidFill>
                  <a:schemeClr val="accent3"/>
                </a:solidFill>
              </a:rPr>
              <a:t> = </a:t>
            </a:r>
            <a:r>
              <a:rPr lang="el-GR" sz="2800" dirty="0">
                <a:solidFill>
                  <a:schemeClr val="accent3"/>
                </a:solidFill>
              </a:rPr>
              <a:t>π</a:t>
            </a:r>
            <a:r>
              <a:rPr lang="pt-BR" sz="2800" baseline="-25000" dirty="0">
                <a:solidFill>
                  <a:schemeClr val="accent3"/>
                </a:solidFill>
              </a:rPr>
              <a:t>2</a:t>
            </a:r>
            <a:r>
              <a:rPr lang="pt-BR" sz="2800" dirty="0">
                <a:solidFill>
                  <a:schemeClr val="accent3"/>
                </a:solidFill>
              </a:rPr>
              <a:t>.</a:t>
            </a:r>
            <a:br>
              <a:rPr lang="pt-BR" sz="2800" dirty="0">
                <a:solidFill>
                  <a:schemeClr val="accent3"/>
                </a:solidFill>
              </a:rPr>
            </a:br>
            <a:r>
              <a:rPr lang="pt-BR" sz="2800" dirty="0">
                <a:solidFill>
                  <a:schemeClr val="accent3"/>
                </a:solidFill>
              </a:rPr>
              <a:t>Note: t</a:t>
            </a:r>
            <a:r>
              <a:rPr lang="el-GR" sz="2800" baseline="-25000" dirty="0">
                <a:solidFill>
                  <a:schemeClr val="accent3"/>
                </a:solidFill>
              </a:rPr>
              <a:t>ρ</a:t>
            </a:r>
            <a:r>
              <a:rPr lang="pt-BR" sz="2800" dirty="0">
                <a:solidFill>
                  <a:schemeClr val="accent3"/>
                </a:solidFill>
              </a:rPr>
              <a:t> = 0,7853 e decide-se  pela aceitação de H</a:t>
            </a:r>
            <a:r>
              <a:rPr lang="pt-BR" sz="2800" baseline="-25000" dirty="0">
                <a:solidFill>
                  <a:schemeClr val="accent3"/>
                </a:solidFill>
              </a:rPr>
              <a:t>o</a:t>
            </a:r>
            <a:r>
              <a:rPr lang="pt-BR" sz="2800" dirty="0">
                <a:solidFill>
                  <a:schemeClr val="accent3"/>
                </a:solidFill>
              </a:rPr>
              <a:t> : </a:t>
            </a:r>
            <a:r>
              <a:rPr lang="el-GR" sz="2800" dirty="0">
                <a:solidFill>
                  <a:schemeClr val="accent3"/>
                </a:solidFill>
              </a:rPr>
              <a:t>ρ</a:t>
            </a:r>
            <a:r>
              <a:rPr lang="pt-BR" sz="2800" baseline="-25000" dirty="0">
                <a:solidFill>
                  <a:schemeClr val="accent3"/>
                </a:solidFill>
              </a:rPr>
              <a:t>1</a:t>
            </a:r>
            <a:r>
              <a:rPr lang="pt-BR" sz="2800" dirty="0">
                <a:solidFill>
                  <a:schemeClr val="accent3"/>
                </a:solidFill>
              </a:rPr>
              <a:t> = </a:t>
            </a:r>
            <a:r>
              <a:rPr lang="el-GR" sz="2800" dirty="0">
                <a:solidFill>
                  <a:schemeClr val="accent3"/>
                </a:solidFill>
              </a:rPr>
              <a:t>ρ</a:t>
            </a:r>
            <a:r>
              <a:rPr lang="pt-BR" sz="2800" baseline="-25000" dirty="0">
                <a:solidFill>
                  <a:schemeClr val="accent3"/>
                </a:solidFill>
              </a:rPr>
              <a:t>2</a:t>
            </a:r>
            <a:r>
              <a:rPr lang="pt-BR" sz="2800" dirty="0">
                <a:solidFill>
                  <a:schemeClr val="accent3"/>
                </a:solidFill>
              </a:rPr>
              <a:t>.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8623" y="3505201"/>
            <a:ext cx="7974753" cy="245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0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97565" y="775253"/>
            <a:ext cx="10499035" cy="5685182"/>
          </a:xfrm>
        </p:spPr>
        <p:txBody>
          <a:bodyPr rtlCol="0">
            <a:normAutofit/>
          </a:bodyPr>
          <a:lstStyle/>
          <a:p>
            <a:pPr algn="just"/>
            <a:r>
              <a:rPr lang="pt-BR" dirty="0"/>
              <a:t>	EXPERIMENTO CROSSOVER</a:t>
            </a:r>
            <a:br>
              <a:rPr lang="pt-BR" dirty="0"/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experimento Crossover é um desenho no qual se aplicam diferentes tratamentos numa sequência aleatória a um mesmo paciente trocando de tratamento em um certo intervalo de tempo afim de evitar o efeito residual (</a:t>
            </a:r>
            <a:r>
              <a:rPr lang="pt-BR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carry</a:t>
            </a:r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-over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do tratamento anterior. O tempo em que o tratamento anterior influencia o tratamento seguinte chama-se  </a:t>
            </a:r>
            <a:r>
              <a:rPr lang="pt-BR" sz="4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washout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467360"/>
            <a:ext cx="10959921" cy="614465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Análise não paramétrica para o Experimento Crossover 2 x 2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10614"/>
            <a:ext cx="12192000" cy="5357611"/>
          </a:xfrm>
        </p:spPr>
        <p:txBody>
          <a:bodyPr>
            <a:normAutofit/>
          </a:bodyPr>
          <a:lstStyle/>
          <a:p>
            <a:r>
              <a:rPr lang="pt-BR" sz="2800" dirty="0"/>
              <a:t>Na análise anterior a variável resposta (X e Y) é suposta ter distribuição normal. Isso nem sempre se verifica. Em situações em que isto não ocorre se faz uma Análise não paramétrica utilizando o teste de Mann-Whitney.</a:t>
            </a:r>
          </a:p>
          <a:p>
            <a:endParaRPr lang="pt-BR" sz="2800" dirty="0"/>
          </a:p>
          <a:p>
            <a:r>
              <a:rPr lang="pt-BR" sz="2800" dirty="0"/>
              <a:t>Para a hipótese H</a:t>
            </a:r>
            <a:r>
              <a:rPr lang="pt-BR" sz="2800" baseline="-25000" dirty="0"/>
              <a:t>o</a:t>
            </a:r>
            <a:r>
              <a:rPr lang="pt-BR" sz="2800" dirty="0"/>
              <a:t>: </a:t>
            </a:r>
            <a:r>
              <a:rPr lang="el-GR" sz="2800" dirty="0"/>
              <a:t>τ</a:t>
            </a:r>
            <a:r>
              <a:rPr lang="pt-BR" sz="2800" baseline="-25000" dirty="0"/>
              <a:t>1</a:t>
            </a:r>
            <a:r>
              <a:rPr lang="pt-BR" sz="2800" dirty="0"/>
              <a:t> = </a:t>
            </a:r>
            <a:r>
              <a:rPr lang="el-GR" sz="2800" dirty="0"/>
              <a:t>τ</a:t>
            </a:r>
            <a:r>
              <a:rPr lang="pt-BR" sz="2800" baseline="-25000" dirty="0"/>
              <a:t>2  </a:t>
            </a:r>
            <a:r>
              <a:rPr lang="pt-BR" sz="2800" dirty="0"/>
              <a:t> (efeito não significativo de tratamentos), aplica-se o teste de Mann-Whitney às duas sequências D</a:t>
            </a:r>
            <a:r>
              <a:rPr lang="pt-BR" sz="2800" baseline="-25000" dirty="0"/>
              <a:t>i1</a:t>
            </a:r>
            <a:r>
              <a:rPr lang="pt-BR" sz="2800" dirty="0"/>
              <a:t> e D</a:t>
            </a:r>
            <a:r>
              <a:rPr lang="pt-BR" sz="2800" baseline="-25000" dirty="0"/>
              <a:t>i2</a:t>
            </a:r>
          </a:p>
          <a:p>
            <a:r>
              <a:rPr lang="pt-BR" sz="2800" dirty="0"/>
              <a:t>Para a hipótese H</a:t>
            </a:r>
            <a:r>
              <a:rPr lang="pt-BR" sz="2800" baseline="-25000" dirty="0"/>
              <a:t>o</a:t>
            </a:r>
            <a:r>
              <a:rPr lang="pt-BR" sz="2800" dirty="0"/>
              <a:t>: </a:t>
            </a:r>
            <a:r>
              <a:rPr lang="el-GR" sz="2800" dirty="0"/>
              <a:t>π</a:t>
            </a:r>
            <a:r>
              <a:rPr lang="pt-BR" sz="2800" baseline="-25000" dirty="0"/>
              <a:t>1</a:t>
            </a:r>
            <a:r>
              <a:rPr lang="pt-BR" sz="2800" dirty="0"/>
              <a:t> = </a:t>
            </a:r>
            <a:r>
              <a:rPr lang="el-GR" sz="2800" dirty="0"/>
              <a:t>π </a:t>
            </a:r>
            <a:r>
              <a:rPr lang="pt-BR" sz="2800" baseline="-25000" dirty="0"/>
              <a:t>2  </a:t>
            </a:r>
            <a:r>
              <a:rPr lang="pt-BR" sz="2800" dirty="0"/>
              <a:t> (efeito não significativo de Períodos), aplica-se o  teste de Mann-Whitney às duas sequências D</a:t>
            </a:r>
            <a:r>
              <a:rPr lang="pt-BR" sz="2800" baseline="-25000" dirty="0"/>
              <a:t>i1</a:t>
            </a:r>
            <a:r>
              <a:rPr lang="pt-BR" sz="2800" dirty="0"/>
              <a:t> e -D</a:t>
            </a:r>
            <a:r>
              <a:rPr lang="pt-BR" sz="2800" baseline="-25000" dirty="0"/>
              <a:t>i2</a:t>
            </a:r>
          </a:p>
          <a:p>
            <a:r>
              <a:rPr lang="pt-BR" sz="2800" dirty="0"/>
              <a:t>Para a hipótese H</a:t>
            </a:r>
            <a:r>
              <a:rPr lang="pt-BR" sz="2800" baseline="-25000" dirty="0"/>
              <a:t>o</a:t>
            </a:r>
            <a:r>
              <a:rPr lang="pt-BR" sz="2800" dirty="0"/>
              <a:t>: </a:t>
            </a:r>
            <a:r>
              <a:rPr lang="el-GR" sz="2800" dirty="0"/>
              <a:t>ρ</a:t>
            </a:r>
            <a:r>
              <a:rPr lang="pt-BR" sz="2800" baseline="-25000" dirty="0"/>
              <a:t>1</a:t>
            </a:r>
            <a:r>
              <a:rPr lang="pt-BR" sz="2800" dirty="0"/>
              <a:t> = </a:t>
            </a:r>
            <a:r>
              <a:rPr lang="el-GR" sz="2800" dirty="0"/>
              <a:t>ρ </a:t>
            </a:r>
            <a:r>
              <a:rPr lang="pt-BR" sz="2800" baseline="-25000" dirty="0"/>
              <a:t>2  </a:t>
            </a:r>
            <a:r>
              <a:rPr lang="pt-BR" sz="2800" dirty="0"/>
              <a:t> (efeito não significativo </a:t>
            </a:r>
            <a:r>
              <a:rPr lang="pt-BR" sz="2800" dirty="0" err="1"/>
              <a:t>Carryover</a:t>
            </a:r>
            <a:r>
              <a:rPr lang="pt-BR" sz="2800" dirty="0"/>
              <a:t>)</a:t>
            </a:r>
          </a:p>
          <a:p>
            <a:pPr marL="45720" indent="0">
              <a:buNone/>
            </a:pPr>
            <a:r>
              <a:rPr lang="pt-BR" sz="2800"/>
              <a:t>aplica-se </a:t>
            </a:r>
            <a:r>
              <a:rPr lang="pt-BR" sz="2800" dirty="0"/>
              <a:t>o teste de Mann-Whitney às duas sequências T</a:t>
            </a:r>
            <a:r>
              <a:rPr lang="pt-BR" sz="2800" baseline="-25000" dirty="0"/>
              <a:t>i1</a:t>
            </a:r>
            <a:r>
              <a:rPr lang="pt-BR" sz="2800" dirty="0"/>
              <a:t> e T</a:t>
            </a:r>
            <a:r>
              <a:rPr lang="pt-BR" sz="2800" baseline="-25000" dirty="0"/>
              <a:t>i2</a:t>
            </a:r>
            <a:r>
              <a:rPr lang="pt-BR" sz="2800" dirty="0"/>
              <a:t>.</a:t>
            </a:r>
          </a:p>
          <a:p>
            <a:pPr marL="45720" indent="0">
              <a:buNone/>
            </a:pPr>
            <a:endParaRPr lang="pt-BR" sz="2800" dirty="0"/>
          </a:p>
          <a:p>
            <a:pPr marL="4572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7433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276" y="115910"/>
            <a:ext cx="11359166" cy="618186"/>
          </a:xfrm>
        </p:spPr>
        <p:txBody>
          <a:bodyPr>
            <a:normAutofit/>
          </a:bodyPr>
          <a:lstStyle/>
          <a:p>
            <a:r>
              <a:rPr lang="pt-BR" dirty="0"/>
              <a:t>EXEMPLO 1  - Análise não paramétrica com o R (</a:t>
            </a:r>
            <a:r>
              <a:rPr lang="pt-BR" sz="3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pt-BR" sz="36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pt-BR" sz="3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l-GR" sz="3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τ</a:t>
            </a:r>
            <a:r>
              <a:rPr lang="pt-BR" sz="36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3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sz="3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τ</a:t>
            </a:r>
            <a:r>
              <a:rPr lang="pt-BR" sz="36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3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34096"/>
            <a:ext cx="12192000" cy="5859887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45720" indent="0">
              <a:buNone/>
            </a:pPr>
            <a:endParaRPr lang="pt-BR" sz="19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pt-B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pt-BR" sz="21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pt-B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τ</a:t>
            </a:r>
            <a:r>
              <a:rPr lang="pt-BR" sz="21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l-G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τ</a:t>
            </a:r>
            <a:r>
              <a:rPr lang="pt-BR" sz="21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(Teste Mann-Whitney para as sequências independentes D</a:t>
            </a:r>
            <a:r>
              <a:rPr lang="pt-BR" sz="21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pt-B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, D</a:t>
            </a:r>
            <a:r>
              <a:rPr lang="pt-BR" sz="2100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pt-BR" sz="2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marL="45720" indent="0">
              <a:buNone/>
            </a:pPr>
            <a:r>
              <a:rPr lang="pt-BR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D1&lt;-c(1.3,-0.4,1.7,-0.5,1.0,2.6,2.3,3.9)           # W = 54,5</a:t>
            </a:r>
          </a:p>
          <a:p>
            <a:pPr marL="45720" indent="0">
              <a:buNone/>
            </a:pPr>
            <a:r>
              <a:rPr lang="pt-BR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D2&lt;-c(-1.0,-0.7,-1.8,0.8,-0.6,2.3,-1.7,-0.2)       #P-Valor = 0,02078</a:t>
            </a:r>
          </a:p>
          <a:p>
            <a:pPr marL="45720" indent="0">
              <a:buNone/>
            </a:pPr>
            <a:r>
              <a:rPr lang="pt-BR" sz="19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wilcox.test</a:t>
            </a:r>
            <a:r>
              <a:rPr lang="pt-BR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(D1, D2, </a:t>
            </a:r>
            <a:r>
              <a:rPr lang="pt-BR" sz="19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paired</a:t>
            </a:r>
            <a:r>
              <a:rPr lang="pt-BR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=F)                      # Efeito significativo de Trat.                      </a:t>
            </a:r>
          </a:p>
          <a:p>
            <a:pPr marL="45720" indent="0" algn="ctr">
              <a:buNone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639" y="734095"/>
            <a:ext cx="4357295" cy="302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7730" y="1"/>
            <a:ext cx="11844270" cy="682580"/>
          </a:xfrm>
        </p:spPr>
        <p:txBody>
          <a:bodyPr>
            <a:normAutofit/>
          </a:bodyPr>
          <a:lstStyle/>
          <a:p>
            <a:r>
              <a:rPr lang="pt-BR" dirty="0"/>
              <a:t>EXEMPLO 1  - Análise não paramétrica com o R (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l-G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53792"/>
            <a:ext cx="11951594" cy="6001554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endParaRPr lang="pt-BR" dirty="0"/>
          </a:p>
          <a:p>
            <a:pPr algn="ctr"/>
            <a:endParaRPr lang="pt-BR" dirty="0"/>
          </a:p>
          <a:p>
            <a:endParaRPr lang="pt-BR" dirty="0"/>
          </a:p>
          <a:p>
            <a:pPr marL="45720" indent="0">
              <a:buNone/>
            </a:pPr>
            <a:endParaRPr lang="pt-BR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pt-BR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pt-BR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pt-BR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pt-BR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l-G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(Teste Mann-Whitney para o efeito </a:t>
            </a:r>
            <a:r>
              <a:rPr lang="pt-BR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Carryover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(Sequências T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, T</a:t>
            </a:r>
            <a:r>
              <a:rPr lang="pt-BR" b="1" baseline="-250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i2</a:t>
            </a:r>
            <a:r>
              <a:rPr lang="pt-BR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</a:p>
          <a:p>
            <a:pPr marL="45720" indent="0">
              <a:buNone/>
            </a:pPr>
            <a:r>
              <a:rPr lang="pt-BR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T1&lt;-c(8.9,1.6,7.9,9.3,3.6,7.2,11.3,8.3)                     W=41</a:t>
            </a:r>
          </a:p>
          <a:p>
            <a:pPr marL="45720" indent="0">
              <a:buNone/>
            </a:pPr>
            <a:r>
              <a:rPr lang="pt-BR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T2&lt;-c(6.8,3.9,9.8,2.4,8.8,4.1,6.3,7.0)                      P-Valor = 0,3823</a:t>
            </a:r>
          </a:p>
          <a:p>
            <a:pPr marL="45720" indent="0">
              <a:buNone/>
            </a:pPr>
            <a:r>
              <a:rPr lang="pt-BR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wilcox.test</a:t>
            </a:r>
            <a:r>
              <a:rPr lang="pt-BR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(T1,T2, </a:t>
            </a:r>
            <a:r>
              <a:rPr lang="pt-BR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paired</a:t>
            </a:r>
            <a:r>
              <a:rPr lang="pt-BR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=F)                        Efeito não </a:t>
            </a:r>
            <a:r>
              <a:rPr lang="pt-BR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significatico</a:t>
            </a: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>
              <a:buNone/>
            </a:pPr>
            <a:endParaRPr lang="pt-BR" dirty="0">
              <a:solidFill>
                <a:schemeClr val="accent3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426" y="850006"/>
            <a:ext cx="3209241" cy="305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4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4130"/>
            <a:ext cx="12192000" cy="1479176"/>
          </a:xfrm>
        </p:spPr>
        <p:txBody>
          <a:bodyPr>
            <a:normAutofit fontScale="90000"/>
          </a:bodyPr>
          <a:lstStyle/>
          <a:p>
            <a:pPr marL="45720"/>
            <a:r>
              <a:rPr lang="pt-BR" dirty="0"/>
              <a:t>PROGRAMA R PARA O EXPERIMENTO CROSSOVER 2 X 2</a:t>
            </a:r>
            <a:br>
              <a:rPr lang="pt-BR" dirty="0"/>
            </a:b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Supõe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distribuição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Log-Normal para a </a:t>
            </a:r>
            <a:r>
              <a:rPr lang="en-US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variável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Resposta</a:t>
            </a:r>
            <a:br>
              <a:rPr lang="pt-BR" dirty="0"/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library(BE)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PALESTRA&lt;-read.csv2("E:/Palestra Crossover 2X2.csv", header=T)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print(be2x2(PALESTRA, c("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")),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na.print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="")</a:t>
            </a:r>
            <a:b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137892"/>
            <a:ext cx="10850880" cy="4491508"/>
          </a:xfrm>
        </p:spPr>
        <p:txBody>
          <a:bodyPr/>
          <a:lstStyle/>
          <a:p>
            <a:pPr marL="4572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" indent="0" algn="ctr">
              <a:buNone/>
            </a:pPr>
            <a:endParaRPr lang="pt-B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729" y="1573306"/>
            <a:ext cx="7328079" cy="506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9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653102"/>
          </a:xfrm>
        </p:spPr>
        <p:txBody>
          <a:bodyPr/>
          <a:lstStyle/>
          <a:p>
            <a:pPr algn="ctr"/>
            <a:r>
              <a:rPr lang="pt-BR" dirty="0"/>
              <a:t>CONTINUAÇÃO DO OUTPUT DO PROGRAMA R  </a:t>
            </a:r>
          </a:p>
        </p:txBody>
      </p:sp>
      <p:sp>
        <p:nvSpPr>
          <p:cNvPr id="7" name="AutoShape 4" descr="http://127.0.0.1:8799/graphics/plot_zoom_png?width=812&amp;height=687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341438" y="1211263"/>
            <a:ext cx="9509125" cy="535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8" name="AutoShape 6" descr="http://127.0.0.1:8799/graphics/plot_zoom_png?width=812&amp;height=68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8" descr="http://127.0.0.1:8799/graphics/plot_zoom_png?width=696&amp;height=559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194" y="1120462"/>
            <a:ext cx="8731876" cy="5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7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575829"/>
          </a:xfrm>
        </p:spPr>
        <p:txBody>
          <a:bodyPr/>
          <a:lstStyle/>
          <a:p>
            <a:r>
              <a:rPr lang="pt-BR" dirty="0"/>
              <a:t>Continuação do output do Programa R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101" y="1223493"/>
            <a:ext cx="7688688" cy="522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9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4129"/>
            <a:ext cx="12192000" cy="1707777"/>
          </a:xfrm>
        </p:spPr>
        <p:txBody>
          <a:bodyPr>
            <a:normAutofit/>
          </a:bodyPr>
          <a:lstStyle/>
          <a:p>
            <a:r>
              <a:rPr lang="pt-BR" dirty="0"/>
              <a:t>Supondo distribuição livre para a Resposta</a:t>
            </a:r>
            <a:br>
              <a:rPr lang="pt-BR" dirty="0"/>
            </a:br>
            <a:r>
              <a:rPr lang="pt-BR" dirty="0"/>
              <a:t>Teste não paramétrico (MW) para comparar as Drogas A e B</a:t>
            </a:r>
            <a:br>
              <a:rPr lang="pt-BR" dirty="0"/>
            </a:br>
            <a:r>
              <a:rPr lang="pt-BR" dirty="0"/>
              <a:t>e Intervalo de confiança  para o estimador </a:t>
            </a:r>
            <a:r>
              <a:rPr lang="pt-BR" dirty="0" err="1"/>
              <a:t>Hodges-Lehmann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989" y="1700784"/>
            <a:ext cx="11312563" cy="4127627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n-US" sz="22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library(BE)</a:t>
            </a:r>
          </a:p>
          <a:p>
            <a:pPr marL="45720" indent="0" algn="just">
              <a:lnSpc>
                <a:spcPct val="100000"/>
              </a:lnSpc>
              <a:buNone/>
            </a:pPr>
            <a:r>
              <a:rPr lang="en-US" sz="22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PALESTRA&lt;-read.csv2("E:/Palestra Crossover 2X2.csv", header=T)</a:t>
            </a:r>
            <a:br>
              <a:rPr lang="en-US" sz="22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BR" sz="22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hodges</a:t>
            </a:r>
            <a:r>
              <a:rPr lang="pt-BR" sz="22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(PALESTRA, c("</a:t>
            </a:r>
            <a:r>
              <a:rPr lang="pt-BR" sz="22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pt-BR" sz="22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45720" indent="0">
              <a:lnSpc>
                <a:spcPct val="100000"/>
              </a:lnSpc>
              <a:buNone/>
            </a:pPr>
            <a:endParaRPr lang="pt-BR" sz="22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sz="32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708529"/>
              </p:ext>
            </p:extLst>
          </p:nvPr>
        </p:nvGraphicFramePr>
        <p:xfrm>
          <a:off x="265355" y="3039035"/>
          <a:ext cx="11164644" cy="350968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116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09683">
                <a:tc>
                  <a:txBody>
                    <a:bodyPr/>
                    <a:lstStyle/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$`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Wilcoxon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Signed-Rank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Test`</a:t>
                      </a: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p-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0.01033411 </a:t>
                      </a: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$`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Hodges-Lehmann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Estimate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`</a:t>
                      </a: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 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Lower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Limit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Point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Estimate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Upper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Limit</a:t>
                      </a:r>
                      <a:endParaRPr lang="pt-BR" sz="22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90%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Confidence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Interval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-1.65000       -0.97500    -0.25000</a:t>
                      </a: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90%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Confidence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2200" dirty="0" err="1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Interval</a:t>
                      </a: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(%)    57.82748       75.07987    93.61022</a:t>
                      </a:r>
                    </a:p>
                    <a:p>
                      <a:pPr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pt-BR" sz="2200" dirty="0">
                          <a:solidFill>
                            <a:srgbClr val="00206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pt-BR" sz="2200" dirty="0">
                        <a:solidFill>
                          <a:srgbClr val="002060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57150" marR="0" marT="0" marB="762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01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653102"/>
          </a:xfrm>
        </p:spPr>
        <p:txBody>
          <a:bodyPr/>
          <a:lstStyle/>
          <a:p>
            <a:r>
              <a:rPr lang="pt-BR" dirty="0"/>
              <a:t>Experimento Crossover 2 x 2 com Resposta Binária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275008"/>
            <a:ext cx="9509760" cy="4754571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A variável resposta observada neste experimento é dicotômica (Binária), e os possíveis resultados zero ou um com possíveis interpretações: Curado ou Não Curado,  Doença sob controle ou em progressão, Sobrevive ou Morre,  Presença ou ausência de células atípicas e muitas outras situações. Denotaremos + ou -  para as duas categorias observadas.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019" y="3530972"/>
            <a:ext cx="6787166" cy="249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7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660566"/>
          </a:xfrm>
        </p:spPr>
        <p:txBody>
          <a:bodyPr>
            <a:normAutofit fontScale="90000"/>
          </a:bodyPr>
          <a:lstStyle/>
          <a:p>
            <a:r>
              <a:rPr lang="pt-BR" dirty="0"/>
              <a:t>Inferência para o efeito </a:t>
            </a:r>
            <a:r>
              <a:rPr lang="pt-BR" dirty="0" err="1"/>
              <a:t>Carryover</a:t>
            </a:r>
            <a:r>
              <a:rPr lang="pt-BR" dirty="0"/>
              <a:t> (H</a:t>
            </a:r>
            <a:r>
              <a:rPr lang="pt-BR" baseline="-25000" dirty="0"/>
              <a:t>o  </a:t>
            </a:r>
            <a:r>
              <a:rPr lang="pt-BR" dirty="0"/>
              <a:t>: </a:t>
            </a:r>
            <a:r>
              <a:rPr lang="el-GR" dirty="0"/>
              <a:t>ρ</a:t>
            </a:r>
            <a:r>
              <a:rPr lang="pt-BR" baseline="-25000" dirty="0"/>
              <a:t>1</a:t>
            </a:r>
            <a:r>
              <a:rPr lang="pt-BR" dirty="0"/>
              <a:t> =</a:t>
            </a:r>
            <a:r>
              <a:rPr lang="el-GR" dirty="0"/>
              <a:t> ρ</a:t>
            </a:r>
            <a:r>
              <a:rPr lang="pt-BR" baseline="-25000" dirty="0"/>
              <a:t>2</a:t>
            </a:r>
            <a:r>
              <a:rPr lang="pt-BR" dirty="0"/>
              <a:t>)</a:t>
            </a:r>
            <a:br>
              <a:rPr lang="pt-BR" dirty="0"/>
            </a:br>
            <a:r>
              <a:rPr lang="pt-BR" sz="2700" dirty="0"/>
              <a:t>Caso este efeito seja significativo a inferência para tratamentos deve considerar apenas o período 1.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256932"/>
            <a:ext cx="9509760" cy="4772647"/>
          </a:xfrm>
        </p:spPr>
        <p:txBody>
          <a:bodyPr/>
          <a:lstStyle/>
          <a:p>
            <a:endParaRPr lang="pt-BR" dirty="0"/>
          </a:p>
          <a:p>
            <a:r>
              <a:rPr lang="pt-BR" sz="2400" dirty="0">
                <a:solidFill>
                  <a:schemeClr val="accent3"/>
                </a:solidFill>
              </a:rPr>
              <a:t>Sejam P</a:t>
            </a:r>
            <a:r>
              <a:rPr lang="pt-BR" sz="2400" baseline="-25000" dirty="0">
                <a:solidFill>
                  <a:schemeClr val="accent3"/>
                </a:solidFill>
              </a:rPr>
              <a:t>1</a:t>
            </a:r>
            <a:r>
              <a:rPr lang="pt-BR" sz="2400" dirty="0">
                <a:solidFill>
                  <a:schemeClr val="accent3"/>
                </a:solidFill>
              </a:rPr>
              <a:t> e P</a:t>
            </a:r>
            <a:r>
              <a:rPr lang="pt-BR" sz="2400" baseline="-25000" dirty="0">
                <a:solidFill>
                  <a:schemeClr val="accent3"/>
                </a:solidFill>
              </a:rPr>
              <a:t>2 </a:t>
            </a:r>
            <a:r>
              <a:rPr lang="pt-BR" sz="2400" dirty="0">
                <a:solidFill>
                  <a:schemeClr val="accent3"/>
                </a:solidFill>
              </a:rPr>
              <a:t>as proporções de respostas positivas, nas sequências AB e BA  e Var(P1) e Var(P2) suas respectivas variâncias. Pode-se mostrar que suas expressões analíticas e sua distribuição Q (</a:t>
            </a:r>
            <a:r>
              <a:rPr lang="pt-BR" sz="2400" dirty="0" err="1">
                <a:solidFill>
                  <a:schemeClr val="accent3"/>
                </a:solidFill>
              </a:rPr>
              <a:t>quiquadrado</a:t>
            </a:r>
            <a:r>
              <a:rPr lang="pt-BR" sz="2400" dirty="0">
                <a:solidFill>
                  <a:schemeClr val="accent3"/>
                </a:solidFill>
              </a:rPr>
              <a:t> com um </a:t>
            </a:r>
            <a:r>
              <a:rPr lang="pt-BR" sz="2400" dirty="0" err="1">
                <a:solidFill>
                  <a:schemeClr val="accent3"/>
                </a:solidFill>
              </a:rPr>
              <a:t>gl</a:t>
            </a:r>
            <a:r>
              <a:rPr lang="pt-BR" sz="2400" dirty="0">
                <a:solidFill>
                  <a:schemeClr val="accent3"/>
                </a:solidFill>
              </a:rPr>
              <a:t>) sob H</a:t>
            </a:r>
            <a:r>
              <a:rPr lang="pt-BR" sz="2400" baseline="-25000" dirty="0">
                <a:solidFill>
                  <a:schemeClr val="accent3"/>
                </a:solidFill>
              </a:rPr>
              <a:t>o</a:t>
            </a:r>
            <a:r>
              <a:rPr lang="pt-BR" sz="2400" dirty="0">
                <a:solidFill>
                  <a:schemeClr val="accent3"/>
                </a:solidFill>
              </a:rPr>
              <a:t> são dadas por: 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54" y="3810585"/>
            <a:ext cx="3305820" cy="144496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444" y="3812405"/>
            <a:ext cx="5185687" cy="118514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7164" y="5384559"/>
            <a:ext cx="5178904" cy="103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033" y="467360"/>
            <a:ext cx="11050073" cy="987954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chemeClr val="accent3"/>
                </a:solidFill>
              </a:rPr>
              <a:t>Inferência para o efeito de Tratamentos (</a:t>
            </a:r>
            <a:r>
              <a:rPr lang="pt-BR" sz="4000" dirty="0">
                <a:solidFill>
                  <a:schemeClr val="accent3"/>
                </a:solidFill>
              </a:rPr>
              <a:t>H</a:t>
            </a:r>
            <a:r>
              <a:rPr lang="pt-BR" sz="4000" baseline="-25000" dirty="0">
                <a:solidFill>
                  <a:schemeClr val="accent3"/>
                </a:solidFill>
              </a:rPr>
              <a:t>o</a:t>
            </a:r>
            <a:r>
              <a:rPr lang="pt-BR" sz="4000" dirty="0">
                <a:solidFill>
                  <a:schemeClr val="accent3"/>
                </a:solidFill>
              </a:rPr>
              <a:t>:</a:t>
            </a:r>
            <a:r>
              <a:rPr lang="el-GR" sz="4000" dirty="0">
                <a:solidFill>
                  <a:schemeClr val="accent3"/>
                </a:solidFill>
              </a:rPr>
              <a:t>τ</a:t>
            </a:r>
            <a:r>
              <a:rPr lang="pt-BR" sz="4000" baseline="-25000" dirty="0">
                <a:solidFill>
                  <a:schemeClr val="accent3"/>
                </a:solidFill>
              </a:rPr>
              <a:t>1</a:t>
            </a:r>
            <a:r>
              <a:rPr lang="pt-BR" sz="4000" dirty="0">
                <a:solidFill>
                  <a:schemeClr val="accent3"/>
                </a:solidFill>
              </a:rPr>
              <a:t>=</a:t>
            </a:r>
            <a:r>
              <a:rPr lang="el-GR" sz="4000" dirty="0">
                <a:solidFill>
                  <a:schemeClr val="accent3"/>
                </a:solidFill>
              </a:rPr>
              <a:t>τ</a:t>
            </a:r>
            <a:r>
              <a:rPr lang="pt-BR" sz="4000" baseline="-25000" dirty="0">
                <a:solidFill>
                  <a:schemeClr val="accent3"/>
                </a:solidFill>
              </a:rPr>
              <a:t>2</a:t>
            </a:r>
            <a:r>
              <a:rPr lang="pt-BR" sz="4000" b="1" dirty="0">
                <a:solidFill>
                  <a:schemeClr val="accent3"/>
                </a:solidFill>
              </a:rPr>
              <a:t>)</a:t>
            </a:r>
            <a:br>
              <a:rPr lang="pt-BR" sz="4000" b="1" dirty="0">
                <a:solidFill>
                  <a:schemeClr val="accent3"/>
                </a:solidFill>
              </a:rPr>
            </a:br>
            <a:r>
              <a:rPr lang="pt-BR" dirty="0">
                <a:solidFill>
                  <a:schemeClr val="accent3"/>
                </a:solidFill>
              </a:rPr>
              <a:t>considerando que o efeito </a:t>
            </a:r>
            <a:r>
              <a:rPr lang="pt-BR" dirty="0" err="1">
                <a:solidFill>
                  <a:schemeClr val="accent3"/>
                </a:solidFill>
              </a:rPr>
              <a:t>carryover</a:t>
            </a:r>
            <a:r>
              <a:rPr lang="pt-BR" dirty="0">
                <a:solidFill>
                  <a:schemeClr val="accent3"/>
                </a:solidFill>
              </a:rPr>
              <a:t> é significativo ( H</a:t>
            </a:r>
            <a:r>
              <a:rPr lang="pt-BR" baseline="-25000" dirty="0">
                <a:solidFill>
                  <a:schemeClr val="accent3"/>
                </a:solidFill>
              </a:rPr>
              <a:t>1</a:t>
            </a:r>
            <a:r>
              <a:rPr lang="pt-BR" dirty="0">
                <a:solidFill>
                  <a:schemeClr val="accent3"/>
                </a:solidFill>
              </a:rPr>
              <a:t>:</a:t>
            </a:r>
            <a:r>
              <a:rPr lang="el-GR" dirty="0">
                <a:solidFill>
                  <a:schemeClr val="accent3"/>
                </a:solidFill>
              </a:rPr>
              <a:t>ρ</a:t>
            </a:r>
            <a:r>
              <a:rPr lang="pt-BR" baseline="-25000" dirty="0">
                <a:solidFill>
                  <a:schemeClr val="accent3"/>
                </a:solidFill>
              </a:rPr>
              <a:t>1</a:t>
            </a:r>
            <a:r>
              <a:rPr lang="pt-BR" dirty="0">
                <a:solidFill>
                  <a:schemeClr val="accent3"/>
                </a:solidFill>
              </a:rPr>
              <a:t> ≠</a:t>
            </a:r>
            <a:r>
              <a:rPr lang="el-GR" dirty="0">
                <a:solidFill>
                  <a:schemeClr val="accent3"/>
                </a:solidFill>
              </a:rPr>
              <a:t> ρ</a:t>
            </a:r>
            <a:r>
              <a:rPr lang="pt-BR" baseline="-25000" dirty="0">
                <a:solidFill>
                  <a:schemeClr val="accent3"/>
                </a:solidFill>
              </a:rPr>
              <a:t>2</a:t>
            </a:r>
            <a:r>
              <a:rPr lang="pt-BR" dirty="0">
                <a:solidFill>
                  <a:schemeClr val="accent3"/>
                </a:solidFill>
              </a:rPr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455314"/>
            <a:ext cx="9509760" cy="4574266"/>
          </a:xfrm>
        </p:spPr>
        <p:txBody>
          <a:bodyPr>
            <a:normAutofit/>
          </a:bodyPr>
          <a:lstStyle/>
          <a:p>
            <a:r>
              <a:rPr lang="pt-BR" sz="2800" dirty="0"/>
              <a:t>A estatística Z ~ N(0,1) utilizada para testar esta hipótese tem a expressão: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dirty="0"/>
              <a:t>Em que </a:t>
            </a:r>
          </a:p>
          <a:p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963" y="2827383"/>
            <a:ext cx="6890074" cy="120323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963" y="4982006"/>
            <a:ext cx="6563702" cy="84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8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chemeClr val="accent2"/>
                </a:solidFill>
              </a:rPr>
              <a:t>Aplicações do Experimento Crossover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8799" y="1901952"/>
            <a:ext cx="11311467" cy="4127627"/>
          </a:xfrm>
        </p:spPr>
        <p:txBody>
          <a:bodyPr>
            <a:normAutofit/>
          </a:bodyPr>
          <a:lstStyle/>
          <a:p>
            <a:r>
              <a:rPr lang="pt-BR" sz="3600" dirty="0"/>
              <a:t>Aplicável em geral em tratamento de doenças crônicas.</a:t>
            </a:r>
          </a:p>
          <a:p>
            <a:r>
              <a:rPr lang="pt-BR" sz="3600" dirty="0"/>
              <a:t>O efeito dos tratamentos podem ser mensurados após curto período de administração do mesmo.</a:t>
            </a:r>
          </a:p>
          <a:p>
            <a:r>
              <a:rPr lang="pt-BR" sz="3600" dirty="0"/>
              <a:t>O efeito de qualquer tratamento não deverá ser muito longo.</a:t>
            </a:r>
          </a:p>
          <a:p>
            <a:r>
              <a:rPr lang="pt-BR" sz="3600" dirty="0"/>
              <a:t>Aplicação em Odontologia (SUSIN </a:t>
            </a:r>
            <a:r>
              <a:rPr lang="pt-BR" sz="3600" dirty="0" err="1"/>
              <a:t>and</a:t>
            </a:r>
            <a:r>
              <a:rPr lang="pt-BR" sz="3600" dirty="0"/>
              <a:t> ROGING, 1999)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522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335" y="467360"/>
            <a:ext cx="11384924" cy="123342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700" b="1" dirty="0">
                <a:solidFill>
                  <a:schemeClr val="accent3"/>
                </a:solidFill>
              </a:rPr>
              <a:t>Inferência para o efeito de Tratamentos (</a:t>
            </a:r>
            <a:r>
              <a:rPr lang="pt-BR" sz="3700" dirty="0">
                <a:solidFill>
                  <a:schemeClr val="accent3"/>
                </a:solidFill>
              </a:rPr>
              <a:t>H</a:t>
            </a:r>
            <a:r>
              <a:rPr lang="pt-BR" sz="3700" baseline="-25000" dirty="0">
                <a:solidFill>
                  <a:schemeClr val="accent3"/>
                </a:solidFill>
              </a:rPr>
              <a:t>o </a:t>
            </a:r>
            <a:r>
              <a:rPr lang="pt-BR" sz="3700" dirty="0">
                <a:solidFill>
                  <a:schemeClr val="accent3"/>
                </a:solidFill>
              </a:rPr>
              <a:t>: </a:t>
            </a:r>
            <a:r>
              <a:rPr lang="el-GR" sz="3700" dirty="0">
                <a:solidFill>
                  <a:schemeClr val="accent3"/>
                </a:solidFill>
              </a:rPr>
              <a:t>τ</a:t>
            </a:r>
            <a:r>
              <a:rPr lang="pt-BR" sz="3700" baseline="-25000" dirty="0">
                <a:solidFill>
                  <a:schemeClr val="accent3"/>
                </a:solidFill>
              </a:rPr>
              <a:t>1</a:t>
            </a:r>
            <a:r>
              <a:rPr lang="pt-BR" sz="3700" dirty="0">
                <a:solidFill>
                  <a:schemeClr val="accent3"/>
                </a:solidFill>
              </a:rPr>
              <a:t> =</a:t>
            </a:r>
            <a:r>
              <a:rPr lang="el-GR" sz="3700" dirty="0">
                <a:solidFill>
                  <a:schemeClr val="accent3"/>
                </a:solidFill>
              </a:rPr>
              <a:t> τ </a:t>
            </a:r>
            <a:r>
              <a:rPr lang="pt-BR" sz="3700" baseline="-25000" dirty="0">
                <a:solidFill>
                  <a:schemeClr val="accent3"/>
                </a:solidFill>
              </a:rPr>
              <a:t>2</a:t>
            </a:r>
            <a:r>
              <a:rPr lang="pt-BR" sz="3700" b="1" dirty="0">
                <a:solidFill>
                  <a:schemeClr val="accent3"/>
                </a:solidFill>
              </a:rPr>
              <a:t>)</a:t>
            </a:r>
            <a:br>
              <a:rPr lang="pt-BR" sz="3700" b="1" dirty="0">
                <a:solidFill>
                  <a:schemeClr val="accent3"/>
                </a:solidFill>
              </a:rPr>
            </a:br>
            <a:r>
              <a:rPr lang="pt-BR" dirty="0">
                <a:solidFill>
                  <a:schemeClr val="accent3"/>
                </a:solidFill>
              </a:rPr>
              <a:t>considerando que o efeito </a:t>
            </a:r>
            <a:r>
              <a:rPr lang="pt-BR" dirty="0" err="1">
                <a:solidFill>
                  <a:schemeClr val="accent3"/>
                </a:solidFill>
              </a:rPr>
              <a:t>carryover</a:t>
            </a:r>
            <a:r>
              <a:rPr lang="pt-BR" dirty="0">
                <a:solidFill>
                  <a:schemeClr val="accent3"/>
                </a:solidFill>
              </a:rPr>
              <a:t> é não  significativo ( H</a:t>
            </a:r>
            <a:r>
              <a:rPr lang="pt-BR" baseline="-25000" dirty="0">
                <a:solidFill>
                  <a:schemeClr val="accent3"/>
                </a:solidFill>
              </a:rPr>
              <a:t>o</a:t>
            </a:r>
            <a:r>
              <a:rPr lang="pt-BR" dirty="0">
                <a:solidFill>
                  <a:schemeClr val="accent3"/>
                </a:solidFill>
              </a:rPr>
              <a:t>:</a:t>
            </a:r>
            <a:r>
              <a:rPr lang="el-GR" dirty="0">
                <a:solidFill>
                  <a:schemeClr val="accent3"/>
                </a:solidFill>
              </a:rPr>
              <a:t>ρ</a:t>
            </a:r>
            <a:r>
              <a:rPr lang="pt-BR" baseline="-25000" dirty="0">
                <a:solidFill>
                  <a:schemeClr val="accent3"/>
                </a:solidFill>
              </a:rPr>
              <a:t>1</a:t>
            </a:r>
            <a:r>
              <a:rPr lang="pt-BR" dirty="0">
                <a:solidFill>
                  <a:schemeClr val="accent3"/>
                </a:solidFill>
              </a:rPr>
              <a:t> =</a:t>
            </a:r>
            <a:r>
              <a:rPr lang="el-GR" dirty="0">
                <a:solidFill>
                  <a:schemeClr val="accent3"/>
                </a:solidFill>
              </a:rPr>
              <a:t> ρ</a:t>
            </a:r>
            <a:r>
              <a:rPr lang="pt-BR" baseline="-25000" dirty="0">
                <a:solidFill>
                  <a:schemeClr val="accent3"/>
                </a:solidFill>
              </a:rPr>
              <a:t>2</a:t>
            </a:r>
            <a:r>
              <a:rPr lang="pt-BR" dirty="0">
                <a:solidFill>
                  <a:schemeClr val="accent3"/>
                </a:solidFill>
              </a:rPr>
              <a:t>))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640516"/>
          </a:xfrm>
        </p:spPr>
        <p:txBody>
          <a:bodyPr/>
          <a:lstStyle/>
          <a:p>
            <a:r>
              <a:rPr lang="pt-BR" sz="2800" dirty="0"/>
              <a:t>A estatística Z ~ N(0,1) utilizada para testar esta hipótese tem a expressão:</a:t>
            </a:r>
          </a:p>
          <a:p>
            <a:endParaRPr lang="pt-BR" dirty="0"/>
          </a:p>
          <a:p>
            <a:endParaRPr lang="pt-BR" dirty="0"/>
          </a:p>
          <a:p>
            <a:pPr marL="45720" indent="0">
              <a:buNone/>
            </a:pPr>
            <a:endParaRPr lang="pt-BR" sz="2800" dirty="0"/>
          </a:p>
          <a:p>
            <a:pPr marL="45720" indent="0">
              <a:buNone/>
            </a:pPr>
            <a:r>
              <a:rPr lang="pt-BR" sz="2800" dirty="0"/>
              <a:t>Em que </a:t>
            </a:r>
          </a:p>
          <a:p>
            <a:endParaRPr lang="pt-BR" sz="2800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430" y="2373515"/>
            <a:ext cx="6563702" cy="15922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034" y="4166933"/>
            <a:ext cx="6672493" cy="9408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1430" y="5308976"/>
            <a:ext cx="5874695" cy="67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588708"/>
          </a:xfrm>
        </p:spPr>
        <p:txBody>
          <a:bodyPr/>
          <a:lstStyle/>
          <a:p>
            <a:r>
              <a:rPr lang="pt-BR" dirty="0">
                <a:solidFill>
                  <a:schemeClr val="accent3"/>
                </a:solidFill>
              </a:rPr>
              <a:t>Simplificação nos cálculos  para dados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275008"/>
            <a:ext cx="9509760" cy="5280338"/>
          </a:xfrm>
        </p:spPr>
        <p:txBody>
          <a:bodyPr>
            <a:normAutofit/>
          </a:bodyPr>
          <a:lstStyle/>
          <a:p>
            <a:r>
              <a:rPr lang="pt-BR" sz="2400" dirty="0"/>
              <a:t>Sejam x</a:t>
            </a:r>
            <a:r>
              <a:rPr lang="pt-BR" sz="2400" baseline="-25000" dirty="0"/>
              <a:t>i1</a:t>
            </a:r>
            <a:r>
              <a:rPr lang="pt-BR" sz="2400" dirty="0"/>
              <a:t> e x</a:t>
            </a:r>
            <a:r>
              <a:rPr lang="pt-BR" sz="2400" baseline="-25000" dirty="0"/>
              <a:t>i2</a:t>
            </a:r>
            <a:r>
              <a:rPr lang="pt-BR" sz="2400" dirty="0"/>
              <a:t> a resposta do i-</a:t>
            </a:r>
            <a:r>
              <a:rPr lang="pt-BR" sz="2400" dirty="0" err="1"/>
              <a:t>ésimo</a:t>
            </a:r>
            <a:r>
              <a:rPr lang="pt-BR" sz="2400" dirty="0"/>
              <a:t> paciente na sequência AB nos períodos 1 e 2. Estas variáveis são iguais a 1 para as respostas positivas e 0 para as respostas negativas. De forma análoga definem-se as variáveis y</a:t>
            </a:r>
            <a:r>
              <a:rPr lang="pt-BR" sz="2400" baseline="-25000" dirty="0"/>
              <a:t>i1</a:t>
            </a:r>
            <a:r>
              <a:rPr lang="pt-BR" sz="2400" dirty="0"/>
              <a:t> e y</a:t>
            </a:r>
            <a:r>
              <a:rPr lang="pt-BR" sz="2400" baseline="-25000" dirty="0"/>
              <a:t>i2</a:t>
            </a:r>
            <a:r>
              <a:rPr lang="pt-BR" sz="2400" dirty="0"/>
              <a:t> para as respostas dos pacientes da sequência BA. Então: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Para </a:t>
            </a:r>
            <a:r>
              <a:rPr lang="pt-BR" sz="2400" dirty="0" err="1"/>
              <a:t>m</a:t>
            </a:r>
            <a:r>
              <a:rPr lang="pt-BR" sz="2400" baseline="-25000" dirty="0" err="1"/>
              <a:t>ij</a:t>
            </a:r>
            <a:r>
              <a:rPr lang="pt-BR" sz="2400" dirty="0"/>
              <a:t> definem-se expressões semelhantes mudando x por y. Forma-se um banco de dados em que pode-se calcular as diferenças </a:t>
            </a:r>
            <a:r>
              <a:rPr lang="pt-BR" sz="2400" dirty="0" err="1"/>
              <a:t>D</a:t>
            </a:r>
            <a:r>
              <a:rPr lang="pt-BR" sz="2400" baseline="-25000" dirty="0" err="1"/>
              <a:t>ij</a:t>
            </a:r>
            <a:r>
              <a:rPr lang="pt-BR" sz="2400" dirty="0"/>
              <a:t> e as somas </a:t>
            </a:r>
            <a:r>
              <a:rPr lang="pt-BR" sz="2400" dirty="0" err="1"/>
              <a:t>T</a:t>
            </a:r>
            <a:r>
              <a:rPr lang="pt-BR" sz="2400" baseline="-25000" dirty="0" err="1"/>
              <a:t>ij</a:t>
            </a:r>
            <a:r>
              <a:rPr lang="pt-BR" sz="2400" dirty="0"/>
              <a:t> e aplicam-se as fórmulas para calcular proporções e as estatísticas para o caso dicotômico.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699" y="2740287"/>
            <a:ext cx="4238006" cy="217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5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93183"/>
            <a:ext cx="12192000" cy="1481071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accent3"/>
                </a:solidFill>
              </a:rPr>
              <a:t>Programa R para dados dicotômicos</a:t>
            </a:r>
            <a:br>
              <a:rPr lang="pt-BR" sz="2800" b="1" dirty="0">
                <a:solidFill>
                  <a:schemeClr val="accent3"/>
                </a:solidFill>
              </a:rPr>
            </a:b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(BE)</a:t>
            </a:r>
            <a:b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PALESTRA10&lt;-read.csv2("E:/Crossover Dicotomico.csv", header=T)</a:t>
            </a:r>
            <a:b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(be2x2(PALESTRA10, c("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")),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na.print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="")</a:t>
            </a:r>
            <a:b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878" y="1674254"/>
            <a:ext cx="7593496" cy="4898824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$Resp$`Analysis of Variance (log scale)`                       SS DF        MS          F           pSUBJECT         9.6540430 15 0.6436029 4.29498073 0.004738063GROUP           0.0614693  1 0.0614693 0.08971213 0.768944099SUBJECT(GROUP)  9.5925737 14 0.6851838 4.57246467 0.003722355PERIOD          0.1948882  1 0.1948882 1.30055498 0.273246383DRUG            0.1245497  1 0.1245497 0.83116263 0.377367832ERROR           2.0979000 14 0.1498500                       TOTAL          12.0713810 31                                 $Resp$`Between and Within Subject Variability`                                Between Subject Within SubjectVariance Estimate                     0.2676669        0.14985Coefficient of Variation, CV(%)      55.3996173       40.20696$Resp$`Least Square Means (geometric mean)`                Reference Drug Test DrugGeometric Means       3.214367  2.837308$Resp$`90% Confidence Interval of Geometric Mean Ratio (T/R)`                 Lower Limit Point Estimate Upper Limit90% CI for Ratio   0.6936198      0.8826958    1.123313$Resp$`Sample Size`                      True Ratio=1 True Ratio=Point Estimate80% Power Sample Size           27                        97</a:t>
            </a:r>
            <a:r>
              <a:rPr kumimoji="0" 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627344"/>
          </a:xfrm>
        </p:spPr>
        <p:txBody>
          <a:bodyPr/>
          <a:lstStyle/>
          <a:p>
            <a:r>
              <a:rPr lang="pt-BR" dirty="0">
                <a:solidFill>
                  <a:srgbClr val="FFC000"/>
                </a:solidFill>
              </a:rPr>
              <a:t>Continuação Crossover dicotômico – Output Gráfico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1983" y="1223493"/>
            <a:ext cx="8319751" cy="521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67360"/>
            <a:ext cx="10850880" cy="562950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52" y="1159100"/>
            <a:ext cx="10760728" cy="5293216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/>
              <a:t>SUSIN, C e ROGING, C. K. Praticando Odontologia baseado em evidências. Editora ULBRA, 2ª. Edição, 1999.</a:t>
            </a:r>
          </a:p>
          <a:p>
            <a:r>
              <a:rPr lang="pt-BR" sz="2800" dirty="0"/>
              <a:t>SEEN, S. Crossover </a:t>
            </a:r>
            <a:r>
              <a:rPr lang="pt-BR" sz="2800" dirty="0" err="1"/>
              <a:t>Trials</a:t>
            </a:r>
            <a:r>
              <a:rPr lang="pt-BR" sz="2800" dirty="0"/>
              <a:t> in </a:t>
            </a:r>
            <a:r>
              <a:rPr lang="pt-BR" sz="2800" dirty="0" err="1"/>
              <a:t>Clinical</a:t>
            </a:r>
            <a:r>
              <a:rPr lang="pt-BR" sz="2800" dirty="0"/>
              <a:t> </a:t>
            </a:r>
            <a:r>
              <a:rPr lang="pt-BR" sz="2800" dirty="0" err="1"/>
              <a:t>Research</a:t>
            </a:r>
            <a:r>
              <a:rPr lang="pt-BR" sz="2800" dirty="0"/>
              <a:t>. </a:t>
            </a:r>
            <a:r>
              <a:rPr lang="pt-BR" sz="2800" dirty="0" err="1"/>
              <a:t>Seccond</a:t>
            </a:r>
            <a:r>
              <a:rPr lang="pt-BR" sz="2800" dirty="0"/>
              <a:t> </a:t>
            </a:r>
            <a:r>
              <a:rPr lang="pt-BR" sz="2800" dirty="0" err="1"/>
              <a:t>Edition</a:t>
            </a:r>
            <a:r>
              <a:rPr lang="pt-BR" sz="2800" dirty="0"/>
              <a:t>, John </a:t>
            </a:r>
            <a:r>
              <a:rPr lang="pt-BR" sz="2800" dirty="0" err="1"/>
              <a:t>Wiley</a:t>
            </a:r>
            <a:r>
              <a:rPr lang="pt-BR" sz="2800" dirty="0"/>
              <a:t>, 1993</a:t>
            </a:r>
          </a:p>
          <a:p>
            <a:r>
              <a:rPr lang="pt-BR" sz="2800" dirty="0"/>
              <a:t>ARMITAGE, P., BERRY, G., MATTHEWS, J.. N. S.  </a:t>
            </a:r>
            <a:r>
              <a:rPr lang="pt-BR" sz="2800" dirty="0" err="1"/>
              <a:t>Statistical</a:t>
            </a:r>
            <a:r>
              <a:rPr lang="pt-BR" sz="2800" dirty="0"/>
              <a:t> </a:t>
            </a:r>
            <a:r>
              <a:rPr lang="pt-BR" sz="2800" dirty="0" err="1"/>
              <a:t>Methods</a:t>
            </a:r>
            <a:r>
              <a:rPr lang="pt-BR" sz="2800" dirty="0"/>
              <a:t> in Medical </a:t>
            </a:r>
            <a:r>
              <a:rPr lang="pt-BR" sz="2800" dirty="0" err="1"/>
              <a:t>Research</a:t>
            </a:r>
            <a:r>
              <a:rPr lang="pt-BR" sz="2800" dirty="0"/>
              <a:t>. </a:t>
            </a:r>
            <a:r>
              <a:rPr lang="pt-BR" sz="2800" dirty="0" err="1"/>
              <a:t>Fourth</a:t>
            </a:r>
            <a:r>
              <a:rPr lang="pt-BR" sz="2800" dirty="0"/>
              <a:t> </a:t>
            </a:r>
            <a:r>
              <a:rPr lang="pt-BR" sz="2800" dirty="0" err="1"/>
              <a:t>Edition</a:t>
            </a:r>
            <a:r>
              <a:rPr lang="pt-BR" sz="2800" dirty="0"/>
              <a:t>, </a:t>
            </a:r>
            <a:r>
              <a:rPr lang="pt-BR" sz="2800" dirty="0" err="1"/>
              <a:t>Blackwell</a:t>
            </a:r>
            <a:r>
              <a:rPr lang="pt-BR" sz="2800" dirty="0"/>
              <a:t> </a:t>
            </a:r>
            <a:r>
              <a:rPr lang="pt-BR" sz="2800" dirty="0" err="1"/>
              <a:t>Publishing</a:t>
            </a:r>
            <a:r>
              <a:rPr lang="pt-BR" sz="2800" dirty="0"/>
              <a:t>, 2001.</a:t>
            </a:r>
          </a:p>
          <a:p>
            <a:r>
              <a:rPr lang="pt-BR" sz="2800" dirty="0">
                <a:hlinkClick r:id="rId2"/>
              </a:rPr>
              <a:t>https://www.statsdirect.com/help/analysis_of_variance/crossover.htm</a:t>
            </a:r>
            <a:endParaRPr lang="pt-BR" sz="2800" dirty="0"/>
          </a:p>
          <a:p>
            <a:r>
              <a:rPr lang="pt-BR" sz="2800" dirty="0"/>
              <a:t>GALI, </a:t>
            </a:r>
            <a:r>
              <a:rPr lang="pt-BR" sz="2800" i="1" dirty="0"/>
              <a:t>et </a:t>
            </a:r>
            <a:r>
              <a:rPr lang="pt-BR" sz="2800" i="1" dirty="0" err="1"/>
              <a:t>all</a:t>
            </a:r>
            <a:r>
              <a:rPr lang="pt-BR" sz="2800" i="1" dirty="0"/>
              <a:t>. </a:t>
            </a:r>
            <a:r>
              <a:rPr lang="en-US" sz="2800" dirty="0"/>
              <a:t>Bridging the gap in 1 </a:t>
            </a:r>
            <a:r>
              <a:rPr lang="en-US" sz="2800" baseline="30000" dirty="0" err="1"/>
              <a:t>st</a:t>
            </a:r>
            <a:r>
              <a:rPr lang="en-US" sz="2800" dirty="0"/>
              <a:t> year dental material curriculum: A 3 year randomized cross over trial. </a:t>
            </a:r>
            <a:r>
              <a:rPr lang="en-US" sz="2800" i="1" dirty="0"/>
              <a:t>J. Indian </a:t>
            </a:r>
            <a:r>
              <a:rPr lang="en-US" sz="2800" i="1" dirty="0" err="1"/>
              <a:t>Prosthodont</a:t>
            </a:r>
            <a:r>
              <a:rPr lang="en-US" sz="2800" i="1" dirty="0"/>
              <a:t> Soc. 2015 Jul-Set 15(3):244-249 </a:t>
            </a:r>
            <a:r>
              <a:rPr lang="en-US" sz="2800" i="1" dirty="0" err="1"/>
              <a:t>doi</a:t>
            </a:r>
            <a:r>
              <a:rPr lang="en-US" sz="2800" i="1" dirty="0"/>
              <a:t>: 104103/0972-4052.161565</a:t>
            </a:r>
          </a:p>
          <a:p>
            <a:r>
              <a:rPr lang="en-US" sz="2800" i="1" dirty="0"/>
              <a:t>WELLEK, S and BLETTNER, M. On the proper Use of the Crossover Design </a:t>
            </a:r>
            <a:r>
              <a:rPr lang="en-US" sz="2800" i="1" dirty="0" err="1"/>
              <a:t>inh</a:t>
            </a:r>
            <a:r>
              <a:rPr lang="en-US" sz="2800" i="1" dirty="0"/>
              <a:t> Clinical Trials. </a:t>
            </a:r>
            <a:r>
              <a:rPr lang="en-US" sz="2800" i="1" dirty="0" err="1"/>
              <a:t>Dtsch</a:t>
            </a:r>
            <a:r>
              <a:rPr lang="en-US" sz="2800" i="1" dirty="0"/>
              <a:t> </a:t>
            </a:r>
            <a:r>
              <a:rPr lang="en-US" sz="2800" i="1" dirty="0" err="1"/>
              <a:t>Arztebl</a:t>
            </a:r>
            <a:r>
              <a:rPr lang="en-US" sz="2800" i="1" dirty="0"/>
              <a:t> </a:t>
            </a:r>
            <a:r>
              <a:rPr lang="en-US" sz="2800" i="1" dirty="0" err="1"/>
              <a:t>Int</a:t>
            </a:r>
            <a:r>
              <a:rPr lang="en-US" sz="2800" i="1" dirty="0"/>
              <a:t>, 2012; 109(15):276-81.</a:t>
            </a:r>
            <a:endParaRPr lang="pt-BR" sz="2800" dirty="0"/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2823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07648"/>
          </a:xfrm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Aplicações do Experimento Crossover 2 x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576121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>
                <a:solidFill>
                  <a:schemeClr val="accent3"/>
                </a:solidFill>
              </a:rPr>
              <a:t>Medicina:  Efeito de dois tratamentos </a:t>
            </a:r>
            <a:r>
              <a:rPr lang="pt-BR" sz="2400" dirty="0" err="1">
                <a:solidFill>
                  <a:schemeClr val="accent3"/>
                </a:solidFill>
              </a:rPr>
              <a:t>broncodilatadores</a:t>
            </a:r>
            <a:r>
              <a:rPr lang="pt-BR" sz="2400" dirty="0">
                <a:solidFill>
                  <a:schemeClr val="accent3"/>
                </a:solidFill>
              </a:rPr>
              <a:t>  para a asma (</a:t>
            </a:r>
            <a:r>
              <a:rPr lang="pt-BR" sz="2400" dirty="0" err="1">
                <a:solidFill>
                  <a:schemeClr val="accent3"/>
                </a:solidFill>
              </a:rPr>
              <a:t>Salbutamol</a:t>
            </a:r>
            <a:r>
              <a:rPr lang="pt-BR" sz="2400" dirty="0">
                <a:solidFill>
                  <a:schemeClr val="accent3"/>
                </a:solidFill>
              </a:rPr>
              <a:t> e </a:t>
            </a:r>
            <a:r>
              <a:rPr lang="pt-BR" sz="2400" dirty="0" err="1">
                <a:solidFill>
                  <a:schemeClr val="accent3"/>
                </a:solidFill>
              </a:rPr>
              <a:t>Formoterol</a:t>
            </a:r>
            <a:r>
              <a:rPr lang="pt-BR" sz="2400" dirty="0">
                <a:solidFill>
                  <a:schemeClr val="accent3"/>
                </a:solidFill>
              </a:rPr>
              <a:t>) . Variável resposta Y =  Taxa do pico de fluxo expiratório (l/min) (SEEN, 1993).</a:t>
            </a:r>
          </a:p>
          <a:p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Fonoaudiologia: Dois métodos de avaliação do Tempo máximo de Fonação (TMF): Método A = Estímulo auditivo rítmico (EAR)  e o B = Realidade Virtual. Variável resposta  </a:t>
            </a:r>
            <a:r>
              <a:rPr lang="pt-BR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</a:t>
            </a:r>
            <a:r>
              <a:rPr lang="pt-BR" sz="2400" b="1" baseline="-25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= </a:t>
            </a:r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(Y</a:t>
            </a:r>
            <a:r>
              <a:rPr lang="pt-BR" sz="2400" baseline="-25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, Y</a:t>
            </a:r>
            <a:r>
              <a:rPr lang="pt-BR" sz="2400" baseline="-25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, Y</a:t>
            </a:r>
            <a:r>
              <a:rPr lang="pt-BR" sz="2400" baseline="-25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) em que Y</a:t>
            </a:r>
            <a:r>
              <a:rPr lang="pt-BR" sz="2400" baseline="-25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= TMF para a vogal E; Y</a:t>
            </a:r>
            <a:r>
              <a:rPr lang="pt-BR" sz="2400" baseline="-25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= TMF para a vogal I e Y</a:t>
            </a:r>
            <a:r>
              <a:rPr lang="pt-BR" sz="2400" baseline="-25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pt-BR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= TMF para a vogal U. </a:t>
            </a:r>
          </a:p>
          <a:p>
            <a:r>
              <a:rPr lang="pt-BR" sz="2400" dirty="0">
                <a:solidFill>
                  <a:schemeClr val="accent1"/>
                </a:solidFill>
              </a:rPr>
              <a:t>Fisioterapia: Comparação de dois tratamentos para alívio da dor por exemplo Ondas curtas e </a:t>
            </a:r>
            <a:r>
              <a:rPr lang="pt-BR" sz="2400" dirty="0" err="1">
                <a:solidFill>
                  <a:schemeClr val="accent1"/>
                </a:solidFill>
              </a:rPr>
              <a:t>Teens</a:t>
            </a:r>
            <a:r>
              <a:rPr lang="pt-BR" sz="2400" dirty="0">
                <a:solidFill>
                  <a:schemeClr val="accent1"/>
                </a:solidFill>
              </a:rPr>
              <a:t>. </a:t>
            </a:r>
          </a:p>
          <a:p>
            <a:r>
              <a:rPr lang="pt-BR" sz="2400" dirty="0">
                <a:solidFill>
                  <a:schemeClr val="accent4"/>
                </a:solidFill>
              </a:rPr>
              <a:t>Farmacologia: Comparação do efeito de uma droga padrão com uma de referência. </a:t>
            </a:r>
          </a:p>
          <a:p>
            <a:r>
              <a:rPr lang="pt-BR" sz="2400" dirty="0">
                <a:solidFill>
                  <a:schemeClr val="accent2"/>
                </a:solidFill>
              </a:rPr>
              <a:t>Odontologia: Ensino do conhecimento de materiais dentários na aplicação clínica. Metodologia A = Discussão em pequenos grupos orientados a casos; B = Aula tradicional; Y = Nota em teste de conhecimento (GALI, S. </a:t>
            </a:r>
            <a:r>
              <a:rPr lang="pt-BR" sz="2400" i="1" dirty="0">
                <a:solidFill>
                  <a:schemeClr val="accent2"/>
                </a:solidFill>
              </a:rPr>
              <a:t>et </a:t>
            </a:r>
            <a:r>
              <a:rPr lang="pt-BR" sz="2400" i="1" dirty="0" err="1">
                <a:solidFill>
                  <a:schemeClr val="accent2"/>
                </a:solidFill>
              </a:rPr>
              <a:t>all</a:t>
            </a:r>
            <a:r>
              <a:rPr lang="pt-BR" sz="2400" dirty="0">
                <a:solidFill>
                  <a:schemeClr val="accent2"/>
                </a:solidFill>
              </a:rPr>
              <a:t>, 2015)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3734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solidFill>
                  <a:schemeClr val="accent2"/>
                </a:solidFill>
              </a:rPr>
              <a:t>Vantagem e Desvantagem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4000" b="1" dirty="0">
                <a:solidFill>
                  <a:srgbClr val="00B050"/>
                </a:solidFill>
              </a:rPr>
              <a:t>Vantagem</a:t>
            </a:r>
            <a:r>
              <a:rPr lang="pt-BR" sz="4000" dirty="0"/>
              <a:t>:  Cada paciente é utilizado como o seu próprio controle. Isso torna inúmeras variáveis controladas que não irão causar influência ao longo do experimento.</a:t>
            </a:r>
          </a:p>
          <a:p>
            <a:endParaRPr lang="pt-BR" sz="4000" dirty="0"/>
          </a:p>
          <a:p>
            <a:r>
              <a:rPr lang="pt-BR" sz="4000" b="1" dirty="0">
                <a:solidFill>
                  <a:srgbClr val="00B050"/>
                </a:solidFill>
              </a:rPr>
              <a:t>Desvantagem</a:t>
            </a:r>
            <a:r>
              <a:rPr lang="pt-BR" sz="4000" dirty="0"/>
              <a:t>: O efeito  </a:t>
            </a:r>
            <a:r>
              <a:rPr lang="pt-BR" sz="4000" i="1" dirty="0" err="1"/>
              <a:t>carry</a:t>
            </a:r>
            <a:r>
              <a:rPr lang="pt-BR" sz="4000" i="1" dirty="0"/>
              <a:t>-over</a:t>
            </a:r>
            <a:r>
              <a:rPr lang="pt-BR" sz="4000" dirty="0"/>
              <a:t> quando não tem um  </a:t>
            </a:r>
            <a:r>
              <a:rPr lang="pt-BR" sz="4000" i="1" dirty="0" err="1"/>
              <a:t>washout</a:t>
            </a:r>
            <a:r>
              <a:rPr lang="pt-BR" sz="4000" i="1" dirty="0"/>
              <a:t> </a:t>
            </a:r>
            <a:r>
              <a:rPr lang="pt-BR" sz="4000" dirty="0"/>
              <a:t>bem definido leva à ruína este experimento</a:t>
            </a:r>
          </a:p>
        </p:txBody>
      </p:sp>
    </p:spTree>
    <p:extLst>
      <p:ext uri="{BB962C8B-B14F-4D97-AF65-F5344CB8AC3E}">
        <p14:creationId xmlns:p14="http://schemas.microsoft.com/office/powerpoint/2010/main" val="42915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19" y="467360"/>
            <a:ext cx="9773347" cy="89780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Experimento Crossover 2 x 2 – Linha do tempo</a:t>
            </a:r>
            <a:br>
              <a:rPr lang="pt-BR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pt-BR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Fonte: WELLEK, S </a:t>
            </a:r>
            <a:r>
              <a:rPr lang="pt-BR" sz="22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and</a:t>
            </a:r>
            <a:r>
              <a:rPr lang="pt-BR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BLETTNER, M (2012)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120" y="1996225"/>
            <a:ext cx="9773347" cy="455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9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pt-BR" b="1" dirty="0"/>
              <a:t>Organização da sequência de tratamentos</a:t>
            </a:r>
            <a:br>
              <a:rPr lang="pt-BR" b="1" dirty="0"/>
            </a:br>
            <a:br>
              <a:rPr lang="pt-BR" dirty="0"/>
            </a:br>
            <a:r>
              <a:rPr lang="pt-BR" sz="3200" dirty="0"/>
              <a:t>Para dois tratamentos utiliza-se o quadrado latino 2 x 2</a:t>
            </a:r>
            <a:br>
              <a:rPr lang="pt-BR" sz="3200" dirty="0"/>
            </a:br>
            <a:r>
              <a:rPr lang="pt-BR" sz="3200" dirty="0"/>
              <a:t>Tem-se as sequências  AB no período 1 e BA no período 2.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t-BR" sz="2800" dirty="0"/>
              <a:t>Quadrado latino 3 x 3</a:t>
            </a: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3396137"/>
              </p:ext>
            </p:extLst>
          </p:nvPr>
        </p:nvGraphicFramePr>
        <p:xfrm>
          <a:off x="1574800" y="2740025"/>
          <a:ext cx="4338638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9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algn="ctr"/>
            <a:r>
              <a:rPr lang="pt-BR" sz="2800" dirty="0"/>
              <a:t>Quadrado latino 5 x 5</a:t>
            </a:r>
          </a:p>
          <a:p>
            <a:pPr rtl="0"/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971209"/>
              </p:ext>
            </p:extLst>
          </p:nvPr>
        </p:nvGraphicFramePr>
        <p:xfrm>
          <a:off x="6278563" y="2740025"/>
          <a:ext cx="4572000" cy="1854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72043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accent3"/>
                </a:solidFill>
              </a:rPr>
              <a:t>Parâmetros do modelo Crossover 2 x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</a:t>
            </a:r>
            <a:r>
              <a:rPr lang="pt-BR" sz="3200" dirty="0"/>
              <a:t> = Média geral da variável resposta.</a:t>
            </a:r>
          </a:p>
          <a:p>
            <a:r>
              <a:rPr lang="pt-BR" sz="3200" dirty="0"/>
              <a:t>π</a:t>
            </a:r>
            <a:r>
              <a:rPr lang="pt-BR" sz="3200" baseline="-25000" dirty="0"/>
              <a:t>j</a:t>
            </a:r>
            <a:r>
              <a:rPr lang="pt-BR" sz="3200" dirty="0"/>
              <a:t> = Efeito do período j,  j= 1, 2.</a:t>
            </a:r>
          </a:p>
          <a:p>
            <a:r>
              <a:rPr lang="el-GR" sz="3200" dirty="0"/>
              <a:t>τ</a:t>
            </a:r>
            <a:r>
              <a:rPr lang="pt-BR" sz="3200" baseline="-25000" dirty="0"/>
              <a:t>1</a:t>
            </a:r>
            <a:r>
              <a:rPr lang="pt-BR" sz="3200" dirty="0"/>
              <a:t> = Efeito do tratamento A.</a:t>
            </a:r>
          </a:p>
          <a:p>
            <a:r>
              <a:rPr lang="el-GR" sz="3200" dirty="0"/>
              <a:t>τ</a:t>
            </a:r>
            <a:r>
              <a:rPr lang="pt-BR" sz="3200" baseline="-25000" dirty="0"/>
              <a:t>2</a:t>
            </a:r>
            <a:r>
              <a:rPr lang="pt-BR" sz="3200" dirty="0"/>
              <a:t> = Efeito do tratamento B.</a:t>
            </a:r>
          </a:p>
          <a:p>
            <a:r>
              <a:rPr lang="el-GR" sz="3200" dirty="0"/>
              <a:t>ρ</a:t>
            </a:r>
            <a:r>
              <a:rPr lang="pt-BR" sz="3200" baseline="-25000" dirty="0"/>
              <a:t>1</a:t>
            </a:r>
            <a:r>
              <a:rPr lang="pt-BR" sz="3200" dirty="0"/>
              <a:t> = Efeito </a:t>
            </a:r>
            <a:r>
              <a:rPr lang="pt-BR" sz="3200" dirty="0" err="1"/>
              <a:t>carryover</a:t>
            </a:r>
            <a:r>
              <a:rPr lang="pt-BR" sz="3200" dirty="0"/>
              <a:t> (residual) do tratamento A.</a:t>
            </a:r>
          </a:p>
          <a:p>
            <a:r>
              <a:rPr lang="el-GR" sz="3200" dirty="0"/>
              <a:t>ρ</a:t>
            </a:r>
            <a:r>
              <a:rPr lang="pt-BR" sz="3200" baseline="-25000" dirty="0"/>
              <a:t>2</a:t>
            </a:r>
            <a:r>
              <a:rPr lang="pt-BR" sz="3200" dirty="0"/>
              <a:t> = Efeito </a:t>
            </a:r>
            <a:r>
              <a:rPr lang="pt-BR" sz="3200" dirty="0" err="1"/>
              <a:t>carryover</a:t>
            </a:r>
            <a:r>
              <a:rPr lang="pt-BR" sz="3200" dirty="0"/>
              <a:t> (residual) do tratamento B.</a:t>
            </a:r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5440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533" y="3691466"/>
            <a:ext cx="7095068" cy="2211485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04533" y="3889420"/>
            <a:ext cx="8446346" cy="2172712"/>
          </a:xfrm>
        </p:spPr>
        <p:txBody>
          <a:bodyPr rtlCol="0"/>
          <a:lstStyle/>
          <a:p>
            <a:pPr rtl="0"/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1119" y="196905"/>
            <a:ext cx="9509760" cy="322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ign em Tiras Azul-Petróleo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35_TF02895254.potx" id="{8FA8C47B-A629-4046-9F5F-E5D692822271}" vid="{096667BB-13C5-4186-95E3-DE2A5A4F32F8}"/>
    </a:ext>
  </a:extLst>
</a:theme>
</file>

<file path=ppt/theme/theme2.xml><?xml version="1.0" encoding="utf-8"?>
<a:theme xmlns:a="http://schemas.openxmlformats.org/drawingml/2006/main" name="Tema do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ED65A2C9-CB67-4F36-A412-EEC1AD297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C2023F-644C-4F7E-8E8C-CDBE4A63C7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B0D886-CB8D-4564-A797-C05BC7D513A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em tiras azul-petróleo (widescreen)</Template>
  <TotalTime>4438</TotalTime>
  <Words>2062</Words>
  <Application>Microsoft Macintosh PowerPoint</Application>
  <PresentationFormat>Widescreen</PresentationFormat>
  <Paragraphs>205</Paragraphs>
  <Slides>34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Cambria Math</vt:lpstr>
      <vt:lpstr>Courier New</vt:lpstr>
      <vt:lpstr>Lucida Console</vt:lpstr>
      <vt:lpstr>Times New Roman</vt:lpstr>
      <vt:lpstr>Design em Tiras Azul-Petróleo 16X9</vt:lpstr>
      <vt:lpstr>EXPERIMENTO CROSSOVER APLICADO À ÁREA DE SAÚDE</vt:lpstr>
      <vt:lpstr> EXPERIMENTO CROSSOVER Um experimento Crossover é um desenho no qual se aplicam diferentes tratamentos numa sequência aleatória a um mesmo paciente trocando de tratamento em um certo intervalo de tempo afim de evitar o efeito residual (carry-over) do tratamento anterior. O tempo em que o tratamento anterior influencia o tratamento seguinte chama-se  washout.</vt:lpstr>
      <vt:lpstr>Aplicações do Experimento Crossover</vt:lpstr>
      <vt:lpstr>Aplicações do Experimento Crossover 2 x 2</vt:lpstr>
      <vt:lpstr>Vantagem e Desvantagem</vt:lpstr>
      <vt:lpstr>Experimento Crossover 2 x 2 – Linha do tempo Fonte: WELLEK, S and BLETTNER, M (2012)</vt:lpstr>
      <vt:lpstr>Organização da sequência de tratamentos  Para dois tratamentos utiliza-se o quadrado latino 2 x 2 Tem-se as sequências  AB no período 1 e BA no período 2.</vt:lpstr>
      <vt:lpstr>Parâmetros do modelo Crossover 2 x 2</vt:lpstr>
      <vt:lpstr>Apresentação do PowerPoint</vt:lpstr>
      <vt:lpstr>Pelas propriedades do Valor esperado obtém-se </vt:lpstr>
      <vt:lpstr>Apresentação do PowerPoint</vt:lpstr>
      <vt:lpstr>INFERÊNCIA PARA AVALIAR O EFEITO DOS TRATAMENTOS</vt:lpstr>
      <vt:lpstr>Intervalo de confiança (com ρ_1=ρ_2) Note que :</vt:lpstr>
      <vt:lpstr>Inferência para o efeito devido ao período π1 e π2 se o efeito carry-over são iguais para os dois tratamentos ( ρ_1=ρ_2)  </vt:lpstr>
      <vt:lpstr>Para testar o efeito Carryover : Ho: ρ_1=ρ_2  Utiliza-se a estatística tρ que possui distribuição  t-Student com 2(n-1) graus de liberdade.</vt:lpstr>
      <vt:lpstr>Resumo: Estatísticas com distribuição t-Student com 2(n-1) gl para testar respectivamente os efeitos devido a: Tratamentos, Período e Carryover (efeito residual)  n1 =No. Sequências AB e n2= No. De sequências BA)</vt:lpstr>
      <vt:lpstr>EXEMPLO 1: Dois períodos , Dois  Tratamentos (A e B),  n = 16 pacientes, Duas sequências (AB, BA), Oito Quadrados latinos.</vt:lpstr>
      <vt:lpstr>EXEMPLO 1:</vt:lpstr>
      <vt:lpstr>As duas estatísticas que testam os efeitos de tratamento e período possuem valor crítico t14;5% =2,145 e respectivamente apresentaram  valor-p 0,021 (tratamento) e 0,136 (período). Portanto há efeito significativo devido aos (dois) tratamentos A e B e não há efeito significativo devido ao período .        Decisão: Rejeita-se Ho : τ1 = τ2    e Aceita-se Ho : π1 = π2. Note: tρ = 0,7853 e decide-se  pela aceitação de Ho : ρ1 = ρ2.</vt:lpstr>
      <vt:lpstr>Análise não paramétrica para o Experimento Crossover 2 x 2 </vt:lpstr>
      <vt:lpstr>EXEMPLO 1  - Análise não paramétrica com o R (Ho:τ1=τ2)</vt:lpstr>
      <vt:lpstr>EXEMPLO 1  - Análise não paramétrica com o R (Ho:ρ1=ρ2)</vt:lpstr>
      <vt:lpstr>PROGRAMA R PARA O EXPERIMENTO CROSSOVER 2 X 2 #Supõe distribuição Log-Normal para a variável Resposta library(BE) PALESTRA&lt;-read.csv2("E:/Palestra Crossover 2X2.csv", header=T) print(be2x2(PALESTRA, c("Resp")), na.print="") </vt:lpstr>
      <vt:lpstr>CONTINUAÇÃO DO OUTPUT DO PROGRAMA R  </vt:lpstr>
      <vt:lpstr>Continuação do output do Programa R</vt:lpstr>
      <vt:lpstr>Supondo distribuição livre para a Resposta Teste não paramétrico (MW) para comparar as Drogas A e B e Intervalo de confiança  para o estimador Hodges-Lehmann</vt:lpstr>
      <vt:lpstr>Experimento Crossover 2 x 2 com Resposta Binária</vt:lpstr>
      <vt:lpstr>Inferência para o efeito Carryover (Ho  : ρ1 = ρ2) Caso este efeito seja significativo a inferência para tratamentos deve considerar apenas o período 1.</vt:lpstr>
      <vt:lpstr>Inferência para o efeito de Tratamentos (Ho:τ1=τ2) considerando que o efeito carryover é significativo ( H1:ρ1 ≠ ρ2)</vt:lpstr>
      <vt:lpstr>Inferência para o efeito de Tratamentos (Ho : τ1 = τ 2) considerando que o efeito carryover é não  significativo ( Ho:ρ1 = ρ2))</vt:lpstr>
      <vt:lpstr>Simplificação nos cálculos  para dados binários</vt:lpstr>
      <vt:lpstr>Programa R para dados dicotômicos library(BE) PALESTRA10&lt;-read.csv2("E:/Crossover Dicotomico.csv", header=T) print(be2x2(PALESTRA10, c("Resp")), na.print="") </vt:lpstr>
      <vt:lpstr>Continuação Crossover dicotômico – Output Gráfico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EXPERIMENTO CROSSOVER APLICADO À ÁREA DE SAÚDE</dc:title>
  <dc:creator>acer</dc:creator>
  <cp:lastModifiedBy>Katia Ribeiro</cp:lastModifiedBy>
  <cp:revision>108</cp:revision>
  <dcterms:created xsi:type="dcterms:W3CDTF">2020-04-22T01:04:21Z</dcterms:created>
  <dcterms:modified xsi:type="dcterms:W3CDTF">2020-05-08T12:34:21Z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