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80" r:id="rId16"/>
    <p:sldId id="270" r:id="rId17"/>
    <p:sldId id="281" r:id="rId18"/>
    <p:sldId id="271" r:id="rId19"/>
    <p:sldId id="272" r:id="rId20"/>
    <p:sldId id="273" r:id="rId21"/>
    <p:sldId id="279" r:id="rId22"/>
    <p:sldId id="282" r:id="rId23"/>
    <p:sldId id="278" r:id="rId24"/>
    <p:sldId id="283" r:id="rId25"/>
    <p:sldId id="285" r:id="rId26"/>
    <p:sldId id="284" r:id="rId27"/>
    <p:sldId id="286" r:id="rId28"/>
    <p:sldId id="287" r:id="rId29"/>
    <p:sldId id="288" r:id="rId30"/>
    <p:sldId id="289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E5AD-9EE9-462A-B15F-F2668FCA7EE3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F7140-F24B-4689-8E64-1BBC7F5C315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7140-F24B-4689-8E64-1BBC7F5C3155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3A7196-0CB5-4F98-8F8B-5F971E3514B6}" type="datetimeFigureOut">
              <a:rPr lang="pt-BR" smtClean="0"/>
              <a:pPr/>
              <a:t>19/10/2020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25CEB5-6700-48CD-ABFE-4F5C19907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Dr. João Agnaldo do Nascimento</a:t>
            </a:r>
          </a:p>
          <a:p>
            <a:r>
              <a:rPr lang="pt-BR" dirty="0" smtClean="0"/>
              <a:t>UFPB/DE/PPGMDS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ANÁLISE MULTIVARIADA NÃO PARAMÉTRICA PARA DADOS LONGITUDINAIS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40153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Soluções computacionais paramétricas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85000" lnSpcReduction="10000"/>
          </a:bodyPr>
          <a:lstStyle/>
          <a:p>
            <a:r>
              <a:rPr lang="pt-BR" dirty="0">
                <a:solidFill>
                  <a:srgbClr val="0000FF"/>
                </a:solidFill>
              </a:rPr>
              <a:t>A maior parte destes métodos estão implementados no pacote SAS na PROC MIXED para modelos </a:t>
            </a:r>
            <a:r>
              <a:rPr lang="pt-BR" dirty="0" err="1">
                <a:solidFill>
                  <a:srgbClr val="0000FF"/>
                </a:solidFill>
              </a:rPr>
              <a:t>lineaeres</a:t>
            </a:r>
            <a:r>
              <a:rPr lang="pt-BR" dirty="0">
                <a:solidFill>
                  <a:srgbClr val="0000FF"/>
                </a:solidFill>
              </a:rPr>
              <a:t> mistos e no </a:t>
            </a:r>
            <a:r>
              <a:rPr lang="pt-BR" i="1" dirty="0" smtClean="0">
                <a:solidFill>
                  <a:srgbClr val="0000FF"/>
                </a:solidFill>
              </a:rPr>
              <a:t>software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>
                <a:solidFill>
                  <a:srgbClr val="0000FF"/>
                </a:solidFill>
              </a:rPr>
              <a:t>R na função </a:t>
            </a:r>
            <a:r>
              <a:rPr lang="pt-BR" dirty="0" err="1">
                <a:solidFill>
                  <a:srgbClr val="0000FF"/>
                </a:solidFill>
              </a:rPr>
              <a:t>glmnPOL</a:t>
            </a:r>
            <a:r>
              <a:rPr lang="pt-BR" dirty="0">
                <a:solidFill>
                  <a:srgbClr val="0000FF"/>
                </a:solidFill>
              </a:rPr>
              <a:t>() da </a:t>
            </a:r>
            <a:r>
              <a:rPr lang="pt-BR" i="1" dirty="0" err="1">
                <a:solidFill>
                  <a:srgbClr val="0000FF"/>
                </a:solidFill>
              </a:rPr>
              <a:t>library</a:t>
            </a:r>
            <a:r>
              <a:rPr lang="pt-BR" dirty="0">
                <a:solidFill>
                  <a:srgbClr val="0000FF"/>
                </a:solidFill>
              </a:rPr>
              <a:t> MASS (</a:t>
            </a:r>
            <a:r>
              <a:rPr lang="pt-BR" dirty="0" err="1">
                <a:solidFill>
                  <a:srgbClr val="0000FF"/>
                </a:solidFill>
              </a:rPr>
              <a:t>Venables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err="1">
                <a:solidFill>
                  <a:srgbClr val="0000FF"/>
                </a:solidFill>
              </a:rPr>
              <a:t>andRipley</a:t>
            </a:r>
            <a:r>
              <a:rPr lang="pt-BR" dirty="0">
                <a:solidFill>
                  <a:srgbClr val="0000FF"/>
                </a:solidFill>
              </a:rPr>
              <a:t> 2002), na função </a:t>
            </a:r>
            <a:r>
              <a:rPr lang="pt-BR" dirty="0" err="1">
                <a:solidFill>
                  <a:srgbClr val="0000FF"/>
                </a:solidFill>
              </a:rPr>
              <a:t>lme</a:t>
            </a:r>
            <a:r>
              <a:rPr lang="pt-BR" dirty="0">
                <a:solidFill>
                  <a:srgbClr val="0000FF"/>
                </a:solidFill>
              </a:rPr>
              <a:t>() da </a:t>
            </a:r>
            <a:r>
              <a:rPr lang="pt-BR" i="1" dirty="0" err="1">
                <a:solidFill>
                  <a:srgbClr val="0000FF"/>
                </a:solidFill>
              </a:rPr>
              <a:t>library</a:t>
            </a:r>
            <a:r>
              <a:rPr lang="pt-BR" dirty="0">
                <a:solidFill>
                  <a:srgbClr val="0000FF"/>
                </a:solidFill>
              </a:rPr>
              <a:t>  </a:t>
            </a:r>
            <a:r>
              <a:rPr lang="pt-BR" dirty="0" err="1">
                <a:solidFill>
                  <a:srgbClr val="0000FF"/>
                </a:solidFill>
              </a:rPr>
              <a:t>nlme</a:t>
            </a:r>
            <a:r>
              <a:rPr lang="pt-BR" dirty="0">
                <a:solidFill>
                  <a:srgbClr val="0000FF"/>
                </a:solidFill>
              </a:rPr>
              <a:t> (Pinheiro, Bates, </a:t>
            </a:r>
            <a:r>
              <a:rPr lang="pt-BR" dirty="0" err="1">
                <a:solidFill>
                  <a:srgbClr val="0000FF"/>
                </a:solidFill>
              </a:rPr>
              <a:t>DebRoy</a:t>
            </a:r>
            <a:r>
              <a:rPr lang="pt-BR" dirty="0">
                <a:solidFill>
                  <a:srgbClr val="0000FF"/>
                </a:solidFill>
              </a:rPr>
              <a:t>, </a:t>
            </a:r>
            <a:r>
              <a:rPr lang="pt-BR" dirty="0" err="1">
                <a:solidFill>
                  <a:srgbClr val="0000FF"/>
                </a:solidFill>
              </a:rPr>
              <a:t>Sarkar</a:t>
            </a:r>
            <a:r>
              <a:rPr lang="pt-BR" dirty="0">
                <a:solidFill>
                  <a:srgbClr val="0000FF"/>
                </a:solidFill>
              </a:rPr>
              <a:t>, </a:t>
            </a:r>
            <a:r>
              <a:rPr lang="pt-BR" dirty="0" err="1">
                <a:solidFill>
                  <a:srgbClr val="0000FF"/>
                </a:solidFill>
              </a:rPr>
              <a:t>and</a:t>
            </a:r>
            <a:r>
              <a:rPr lang="pt-BR" dirty="0">
                <a:solidFill>
                  <a:srgbClr val="0000FF"/>
                </a:solidFill>
              </a:rPr>
              <a:t> R </a:t>
            </a:r>
            <a:r>
              <a:rPr lang="pt-BR" dirty="0" err="1">
                <a:solidFill>
                  <a:srgbClr val="0000FF"/>
                </a:solidFill>
              </a:rPr>
              <a:t>Develop-ment</a:t>
            </a:r>
            <a:r>
              <a:rPr lang="pt-BR" dirty="0">
                <a:solidFill>
                  <a:srgbClr val="0000FF"/>
                </a:solidFill>
              </a:rPr>
              <a:t> Core Team 2012) e na função </a:t>
            </a:r>
            <a:r>
              <a:rPr lang="pt-BR" dirty="0" err="1">
                <a:solidFill>
                  <a:srgbClr val="0000FF"/>
                </a:solidFill>
              </a:rPr>
              <a:t>lmer</a:t>
            </a:r>
            <a:r>
              <a:rPr lang="pt-BR" dirty="0">
                <a:solidFill>
                  <a:srgbClr val="0000FF"/>
                </a:solidFill>
              </a:rPr>
              <a:t>() em lme4 (Bates, </a:t>
            </a:r>
            <a:r>
              <a:rPr lang="pt-BR" dirty="0" err="1">
                <a:solidFill>
                  <a:srgbClr val="0000FF"/>
                </a:solidFill>
              </a:rPr>
              <a:t>Maechler</a:t>
            </a:r>
            <a:r>
              <a:rPr lang="pt-BR" dirty="0">
                <a:solidFill>
                  <a:srgbClr val="0000FF"/>
                </a:solidFill>
              </a:rPr>
              <a:t>, </a:t>
            </a:r>
            <a:r>
              <a:rPr lang="pt-BR" dirty="0" err="1">
                <a:solidFill>
                  <a:srgbClr val="0000FF"/>
                </a:solidFill>
              </a:rPr>
              <a:t>and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err="1">
                <a:solidFill>
                  <a:srgbClr val="0000FF"/>
                </a:solidFill>
              </a:rPr>
              <a:t>Bolker</a:t>
            </a:r>
            <a:r>
              <a:rPr lang="pt-BR" dirty="0">
                <a:solidFill>
                  <a:srgbClr val="0000FF"/>
                </a:solidFill>
              </a:rPr>
              <a:t> 2012</a:t>
            </a:r>
            <a:r>
              <a:rPr lang="pt-BR" dirty="0" smtClean="0">
                <a:solidFill>
                  <a:srgbClr val="0000FF"/>
                </a:solidFill>
              </a:rPr>
              <a:t>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VANTAGENS DO MÉTODO NÃO PARAMÉTRICO</a:t>
            </a:r>
          </a:p>
          <a:p>
            <a:r>
              <a:rPr lang="pt-BR" dirty="0"/>
              <a:t>	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maior parte destes modelos estão baseados  na existência do valor esperado ou homogeneidade de  variância e estas suposições ocorrem raramente e ainda considera-se que nestas imposições deve-se ter a simetria da distribuição dos dados, </a:t>
            </a:r>
            <a:r>
              <a:rPr lang="pt-B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outliers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 amostras pequenas. Portanto os procedimentos estatísticos paramétricos não representam bem a realidade e podem levar a falsas conclusões.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67614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Métodos não paramétricos: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Uma alternativa que podemos utilizar são os  métodos não paramétricos baseados nos  postos das observações pois são flexíveis e robustos para uma ampla diversidade de dados longitudinais. Considere-se  ainda a vantagem de poderem ser aplicados a dados com nível de mensuração </a:t>
            </a:r>
            <a:r>
              <a:rPr lang="pt-BR" b="1" dirty="0"/>
              <a:t>ordinal</a:t>
            </a:r>
            <a:r>
              <a:rPr lang="pt-BR" dirty="0"/>
              <a:t> ou </a:t>
            </a:r>
            <a:r>
              <a:rPr lang="pt-BR" b="1" dirty="0"/>
              <a:t>dicotômicos</a:t>
            </a:r>
            <a:r>
              <a:rPr lang="pt-BR" dirty="0"/>
              <a:t> e não necessita fortemente da simetria (</a:t>
            </a:r>
            <a:r>
              <a:rPr lang="pt-BR" dirty="0" err="1"/>
              <a:t>Konietschke</a:t>
            </a:r>
            <a:r>
              <a:rPr lang="pt-BR" dirty="0"/>
              <a:t>, </a:t>
            </a:r>
            <a:r>
              <a:rPr lang="pt-BR" dirty="0" err="1"/>
              <a:t>Bathke</a:t>
            </a:r>
            <a:r>
              <a:rPr lang="pt-BR" dirty="0"/>
              <a:t>, </a:t>
            </a:r>
            <a:r>
              <a:rPr lang="pt-BR" dirty="0" err="1"/>
              <a:t>Hothorn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Brunner</a:t>
            </a:r>
            <a:r>
              <a:rPr lang="pt-BR" dirty="0"/>
              <a:t> 2010). Além da robustez os métodos não paramétricos não são sensíveis a </a:t>
            </a:r>
            <a:r>
              <a:rPr lang="pt-BR" i="1" dirty="0" err="1"/>
              <a:t>outliers</a:t>
            </a:r>
            <a:r>
              <a:rPr lang="pt-BR" dirty="0"/>
              <a:t> e possuem boa performance  mesmo em pequenas amostras (</a:t>
            </a:r>
            <a:r>
              <a:rPr lang="pt-BR" dirty="0" err="1"/>
              <a:t>Brunner</a:t>
            </a:r>
            <a:r>
              <a:rPr lang="pt-BR" dirty="0"/>
              <a:t>, </a:t>
            </a:r>
            <a:r>
              <a:rPr lang="pt-BR" dirty="0" err="1"/>
              <a:t>Donhoff</a:t>
            </a:r>
            <a:r>
              <a:rPr lang="pt-BR" dirty="0"/>
              <a:t> e </a:t>
            </a:r>
            <a:r>
              <a:rPr lang="pt-BR" dirty="0" err="1"/>
              <a:t>Langer</a:t>
            </a:r>
            <a:r>
              <a:rPr lang="pt-BR" dirty="0"/>
              <a:t>, 2002).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4282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i="1" dirty="0" err="1" smtClean="0"/>
              <a:t>library</a:t>
            </a:r>
            <a:r>
              <a:rPr lang="pt-BR" dirty="0" smtClean="0"/>
              <a:t>  R    </a:t>
            </a:r>
            <a:r>
              <a:rPr lang="pt-BR" dirty="0" err="1" smtClean="0"/>
              <a:t>nparLD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Aparajita" pitchFamily="34" charset="0"/>
                <a:cs typeface="Aparajita" pitchFamily="34" charset="0"/>
              </a:rPr>
              <a:t>A origem </a:t>
            </a:r>
            <a:r>
              <a:rPr lang="pt-BR" dirty="0" smtClean="0">
                <a:latin typeface="Aparajita" pitchFamily="34" charset="0"/>
                <a:cs typeface="Aparajita" pitchFamily="34" charset="0"/>
              </a:rPr>
              <a:t>da </a:t>
            </a:r>
            <a:r>
              <a:rPr lang="pt-BR" i="1" dirty="0" err="1" smtClean="0">
                <a:latin typeface="Aparajita" pitchFamily="34" charset="0"/>
                <a:cs typeface="Aparajita" pitchFamily="34" charset="0"/>
              </a:rPr>
              <a:t>lybrary</a:t>
            </a:r>
            <a:r>
              <a:rPr lang="pt-BR" i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pt-BR" dirty="0" smtClean="0">
                <a:latin typeface="Aparajita" pitchFamily="34" charset="0"/>
                <a:cs typeface="Aparajita" pitchFamily="34" charset="0"/>
              </a:rPr>
              <a:t>R </a:t>
            </a:r>
            <a:r>
              <a:rPr lang="pt-BR" b="1" dirty="0" err="1">
                <a:latin typeface="Aparajita" pitchFamily="34" charset="0"/>
                <a:cs typeface="Aparajita" pitchFamily="34" charset="0"/>
              </a:rPr>
              <a:t>nparLD</a:t>
            </a:r>
            <a:r>
              <a:rPr lang="pt-BR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surgiu inicialmente com o grupo de trabalho do Departamento de Estatísticas Médicas  da Universidade de </a:t>
            </a:r>
            <a:r>
              <a:rPr lang="pt-BR" dirty="0" err="1">
                <a:latin typeface="Aparajita" pitchFamily="34" charset="0"/>
                <a:cs typeface="Aparajita" pitchFamily="34" charset="0"/>
              </a:rPr>
              <a:t>Göttingen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 que desenvolveu macros para o SAS/IML para análise não paramétrica de dos longitudinais fatoriais e para cada planejamento implementou os testes de hipóteses e intervalos de confiança. Devido a grande procura disponibilizou-se um software para análise não paramétrica robusta (</a:t>
            </a:r>
            <a:r>
              <a:rPr lang="pt-BR" dirty="0" err="1">
                <a:latin typeface="Aparajita" pitchFamily="34" charset="0"/>
                <a:cs typeface="Aparajita" pitchFamily="34" charset="0"/>
              </a:rPr>
              <a:t>Erceg-Hurn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 e </a:t>
            </a:r>
            <a:r>
              <a:rPr lang="pt-BR" dirty="0" err="1">
                <a:latin typeface="Aparajita" pitchFamily="34" charset="0"/>
                <a:cs typeface="Aparajita" pitchFamily="34" charset="0"/>
              </a:rPr>
              <a:t>Mirosevich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 2008) e </a:t>
            </a:r>
            <a:r>
              <a:rPr lang="pt-BR" dirty="0" err="1">
                <a:latin typeface="Aparajita" pitchFamily="34" charset="0"/>
                <a:cs typeface="Aparajita" pitchFamily="34" charset="0"/>
              </a:rPr>
              <a:t>Kimihiro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 </a:t>
            </a:r>
            <a:r>
              <a:rPr lang="pt-BR" i="1" dirty="0">
                <a:latin typeface="Aparajita" pitchFamily="34" charset="0"/>
                <a:cs typeface="Aparajita" pitchFamily="34" charset="0"/>
              </a:rPr>
              <a:t>et al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 (2012) converteu estas macros SAS/IML  no pacote R  </a:t>
            </a:r>
            <a:r>
              <a:rPr lang="pt-BR" b="1" dirty="0" err="1">
                <a:latin typeface="Aparajita" pitchFamily="34" charset="0"/>
                <a:cs typeface="Aparajita" pitchFamily="34" charset="0"/>
              </a:rPr>
              <a:t>nparLD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 cuja sigla </a:t>
            </a:r>
            <a:r>
              <a:rPr lang="pt-BR" dirty="0" err="1">
                <a:latin typeface="Aparajita" pitchFamily="34" charset="0"/>
                <a:cs typeface="Aparajita" pitchFamily="34" charset="0"/>
              </a:rPr>
              <a:t>npar</a:t>
            </a:r>
            <a:r>
              <a:rPr lang="pt-BR" dirty="0">
                <a:latin typeface="Aparajita" pitchFamily="34" charset="0"/>
                <a:cs typeface="Aparajita" pitchFamily="34" charset="0"/>
              </a:rPr>
              <a:t> significa não paramétrica e LD dados longitudinais.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463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Experimento LDF1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3200" dirty="0" smtClean="0"/>
              <a:t>Será  </a:t>
            </a:r>
            <a:r>
              <a:rPr lang="pt-BR" sz="3200" dirty="0"/>
              <a:t>utilizado uma aplicação de curva de crescimento, com os dados de </a:t>
            </a:r>
            <a:r>
              <a:rPr lang="pt-BR" sz="3200" dirty="0" err="1"/>
              <a:t>Potthoff</a:t>
            </a:r>
            <a:r>
              <a:rPr lang="pt-BR" sz="3200" dirty="0"/>
              <a:t> e Roy (1964) que avaliou a distância em milímetros entre o centro da pituitária e a fissura </a:t>
            </a:r>
            <a:r>
              <a:rPr lang="pt-BR" sz="3200" dirty="0" err="1" smtClean="0"/>
              <a:t>pterigomaxilar</a:t>
            </a:r>
            <a:r>
              <a:rPr lang="pt-BR" sz="3200" dirty="0" smtClean="0"/>
              <a:t> </a:t>
            </a:r>
            <a:r>
              <a:rPr lang="pt-BR" sz="3200" dirty="0"/>
              <a:t>de 16 meninos </a:t>
            </a:r>
            <a:r>
              <a:rPr lang="pt-BR" sz="3200" dirty="0" smtClean="0"/>
              <a:t>em </a:t>
            </a:r>
            <a:r>
              <a:rPr lang="pt-BR" sz="3200" dirty="0"/>
              <a:t>quatro tempos: aos 8, 10, 12 e 14 </a:t>
            </a:r>
            <a:r>
              <a:rPr lang="pt-BR" sz="3200" dirty="0" smtClean="0"/>
              <a:t>anos.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1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Layout dos dados na </a:t>
            </a:r>
            <a:r>
              <a:rPr lang="pt-BR" i="1" dirty="0" smtClean="0"/>
              <a:t> </a:t>
            </a:r>
            <a:r>
              <a:rPr lang="pt-BR" i="1" dirty="0" err="1" smtClean="0"/>
              <a:t>library</a:t>
            </a:r>
            <a:r>
              <a:rPr lang="pt-BR" i="1" dirty="0" smtClean="0"/>
              <a:t> </a:t>
            </a:r>
            <a:r>
              <a:rPr lang="pt-BR" dirty="0" err="1" smtClean="0"/>
              <a:t>nparLD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smtClean="0"/>
              <a:t>Dados disponíveis na </a:t>
            </a:r>
            <a:r>
              <a:rPr lang="pt-BR" sz="2200" i="1" dirty="0" err="1" smtClean="0"/>
              <a:t>library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nparLD</a:t>
            </a:r>
            <a:r>
              <a:rPr lang="pt-BR" sz="2200" i="1" dirty="0" smtClean="0"/>
              <a:t> do R versão 3.4.1</a:t>
            </a:r>
            <a:endParaRPr lang="pt-BR" sz="2200" i="1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68051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48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056784" cy="2232248"/>
          </a:xfrm>
        </p:spPr>
        <p:txBody>
          <a:bodyPr>
            <a:normAutofit fontScale="90000"/>
          </a:bodyPr>
          <a:lstStyle/>
          <a:p>
            <a:r>
              <a:rPr lang="pt-BR" sz="2000" b="1" i="1" dirty="0" smtClean="0"/>
              <a:t>Exemplo</a:t>
            </a:r>
            <a:r>
              <a:rPr lang="pt-BR" sz="2000" i="1" dirty="0" smtClean="0"/>
              <a:t>: Curva de crescimento com experimento LD-F1 (</a:t>
            </a:r>
            <a:r>
              <a:rPr lang="pt-BR" sz="2000" i="1" dirty="0" err="1" smtClean="0"/>
              <a:t>Patthoff</a:t>
            </a:r>
            <a:r>
              <a:rPr lang="pt-BR" sz="2000" i="1" dirty="0" smtClean="0"/>
              <a:t> &amp; Roy, 1964). A Variável resposta  é a distância em mm do centro da pituitária à fissura </a:t>
            </a:r>
            <a:r>
              <a:rPr lang="pt-BR" sz="2000" i="1" dirty="0" err="1" smtClean="0"/>
              <a:t>pterigomaxilar</a:t>
            </a:r>
            <a:r>
              <a:rPr lang="pt-BR" sz="2000" i="1" dirty="0" smtClean="0"/>
              <a:t> de 16 meninos avaliada nas idades 8, 10, 12 e 14 anos. </a:t>
            </a:r>
            <a:br>
              <a:rPr lang="pt-BR" sz="2000" i="1" dirty="0" smtClean="0"/>
            </a:br>
            <a:r>
              <a:rPr lang="pt-BR" sz="2000" i="1" dirty="0" smtClean="0"/>
              <a:t/>
            </a:r>
            <a:br>
              <a:rPr lang="pt-BR" sz="2000" i="1" dirty="0" smtClean="0"/>
            </a:b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#FIDEDIGNIDADE 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Apha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de 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Cronbach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library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ltm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dental&lt;-read.csv2("H:/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dentalmatrix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csv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", header=T)</a:t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attach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(dental)</a:t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cronbach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alpha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(dental, 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standardized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FALSE, CI = TRUE, </a:t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probs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c(0.025, 0.975), B = 1000, na.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FALSE)</a:t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Cronbach's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alpha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pt-BR" sz="1800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'dental' data-set</a:t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18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4</a:t>
            </a:r>
            <a:b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units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16</a:t>
            </a:r>
            <a:b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alpha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0.774</a:t>
            </a:r>
            <a:b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Bootstrap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95% CI </a:t>
            </a: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based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on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1000 </a:t>
            </a:r>
            <a:r>
              <a:rPr lang="pt-BR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samples</a:t>
            </a: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2.5% 97.5% </a:t>
            </a:r>
            <a:b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0.060 0.936 </a:t>
            </a:r>
            <a:r>
              <a:rPr lang="pt-BR" sz="20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20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20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20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endParaRPr lang="pt-BR" sz="2000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R para o experimento LDF1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nparLD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dental&lt;-read.csv2("D:/dental.csv", header=T)</a:t>
            </a:r>
            <a:endParaRPr lang="pt-BR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attach(dental)</a:t>
            </a:r>
            <a:endParaRPr lang="pt-BR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boxplot(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resp~time,data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dental,lwd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="time",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font.lab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cex.lab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=2,main="Box-Plot")</a:t>
            </a:r>
            <a:endParaRPr lang="pt-BR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t-B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t-B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3168352" cy="31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68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768752" cy="864096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Execução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library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nparLD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dados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arquivo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“dental.csv” no design LD-F1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dental&lt;-read.csv2("H:/dental.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csv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", header=T)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attach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(dental)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dental.LD.F1&lt;-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nparLD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resp~time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,data=dental,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=FALSE)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summary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(dental.LD.F1)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(dental.LD.F1)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OUTPUT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Model: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LD F1 Model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Call: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~ time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Relative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Treatment Effect (RTE)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RankMeans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Nobs       RTE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time8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19.06250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0.2900391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time10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24.31250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0.3720703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time12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37.03125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0.5708008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time14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49.59375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0.7670898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dirty="0"/>
              <a:t> </a:t>
            </a:r>
            <a:endParaRPr lang="pt-BR" dirty="0"/>
          </a:p>
          <a:p>
            <a:endParaRPr lang="pt-BR" dirty="0"/>
          </a:p>
          <a:p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2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 de Wald e ANOVA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Wald-Type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(WTS):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Statistic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p-value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  94.47718  3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2.391503e-20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ANOVA-Type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(ATS):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Statistic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p-value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  31.48774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2.700785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1.437729e-18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05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EXPERIMENTOS e sua Notação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Um grupo de sujeitos (indivíduos, pacientes, </a:t>
            </a:r>
            <a:r>
              <a:rPr lang="pt-BR" dirty="0" err="1"/>
              <a:t>etc</a:t>
            </a:r>
            <a:r>
              <a:rPr lang="pt-BR" dirty="0"/>
              <a:t>) homogêneo é observado ao longo do tempo repetidamente em s = 1, 2, ..., t </a:t>
            </a:r>
            <a:r>
              <a:rPr lang="pt-BR" dirty="0" smtClean="0"/>
              <a:t> avaliações diz-se que é do tipo LDF1.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TABELA </a:t>
            </a:r>
            <a:r>
              <a:rPr lang="pt-BR" dirty="0" smtClean="0"/>
              <a:t>1: Experimento </a:t>
            </a:r>
            <a:r>
              <a:rPr lang="pt-BR" dirty="0"/>
              <a:t>longitudinal LDF1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573016"/>
            <a:ext cx="698477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5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relativo (RTE)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193" y="1447800"/>
            <a:ext cx="45788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609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Comparações múltiplas - </a:t>
            </a:r>
            <a:r>
              <a:rPr lang="pt-BR" dirty="0" err="1" smtClean="0"/>
              <a:t>Bonferroni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m810 &lt;- which(((time == 8) + (time == 10)) == 1)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m812 &lt;- which((( time== 8) + (time == 12)) == 1)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m814 &lt;- which(((time == 8) + (time == 14)) == 1)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ex.f1np810 &lt;- 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nparLD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resp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~ time, data = dental[m810,],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"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FALSE)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ex.f1np812 &lt;-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nparLD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resp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~ time, data = dental[m812,],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"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FALSE)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ex.f1np814 &lt;-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nparLD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resp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~ time, data = dental[m814,],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"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FALSE)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summary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(ex.f1np810)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summary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(ex.f1np812)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summary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(ex.f1np814)</a:t>
            </a:r>
            <a:endParaRPr lang="en-US" sz="20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656184"/>
          </a:xfrm>
        </p:spPr>
        <p:txBody>
          <a:bodyPr>
            <a:normAutofit fontScale="90000"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COMPARAÇÃO DO TEMPO 8 ANOS COM 10 ANOS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m810 &lt;- which(((time == 8) + (time == 10)) == 1)</a:t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ex.f1np810 &lt;- 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nparLD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resp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~ time, data = dental[m810,],</a:t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"</a:t>
            </a:r>
            <a:r>
              <a:rPr lang="pt-BR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", </a:t>
            </a:r>
            <a:r>
              <a:rPr lang="pt-BR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FALSE)</a:t>
            </a:r>
            <a:b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t-BR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summary</a:t>
            </a:r>
            <a: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(ex.f1np810)</a:t>
            </a:r>
            <a:br>
              <a:rPr lang="pt-B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endParaRPr lang="pt-BR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18" y="1844824"/>
            <a:ext cx="7430682" cy="48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264696" cy="122413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Experimento LD-F1 – Comparações entre idades: arquivo “dental.</a:t>
            </a:r>
            <a:r>
              <a:rPr lang="pt-BR" sz="3200" dirty="0" err="1" smtClean="0"/>
              <a:t>csv</a:t>
            </a:r>
            <a:endParaRPr lang="pt-BR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8763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Autofit/>
          </a:bodyPr>
          <a:lstStyle/>
          <a:p>
            <a:r>
              <a:rPr lang="pt-BR" sz="2200" dirty="0" smtClean="0"/>
              <a:t>Documentação  no </a:t>
            </a:r>
            <a:r>
              <a:rPr lang="pt-BR" sz="2200" dirty="0" err="1" smtClean="0"/>
              <a:t>Rstudio</a:t>
            </a:r>
            <a:r>
              <a:rPr lang="pt-BR" sz="2200" dirty="0" smtClean="0"/>
              <a:t> para a </a:t>
            </a:r>
            <a:r>
              <a:rPr lang="pt-BR" sz="2200" i="1" dirty="0" err="1" smtClean="0"/>
              <a:t>library</a:t>
            </a:r>
            <a:r>
              <a:rPr lang="pt-BR" sz="2200" dirty="0" smtClean="0"/>
              <a:t>  </a:t>
            </a:r>
            <a:r>
              <a:rPr lang="pt-BR" sz="2200" dirty="0" err="1" smtClean="0"/>
              <a:t>nparLD</a:t>
            </a:r>
            <a:r>
              <a:rPr lang="pt-BR" sz="2200" dirty="0" smtClean="0"/>
              <a:t> versão 2.1</a:t>
            </a:r>
            <a:endParaRPr lang="pt-B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488831" cy="527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922114"/>
          </a:xfrm>
        </p:spPr>
        <p:txBody>
          <a:bodyPr/>
          <a:lstStyle/>
          <a:p>
            <a:r>
              <a:rPr lang="pt-BR" dirty="0" smtClean="0"/>
              <a:t>EXPERIMENTO  F1-LD-F1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7545474" cy="39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5305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Exemplo 2 </a:t>
            </a:r>
            <a:r>
              <a:rPr lang="pt-BR" sz="2400" dirty="0" smtClean="0"/>
              <a:t>– F1-LD-F1  Vitalidade da copa de árvores</a:t>
            </a:r>
            <a:br>
              <a:rPr lang="pt-BR" sz="2400" dirty="0" smtClean="0"/>
            </a:br>
            <a:r>
              <a:rPr lang="pt-BR" sz="2400" dirty="0" smtClean="0"/>
              <a:t> 72 árvores de três áreas (</a:t>
            </a:r>
            <a:r>
              <a:rPr lang="pt-BR" sz="2400" dirty="0" err="1" smtClean="0"/>
              <a:t>group</a:t>
            </a:r>
            <a:r>
              <a:rPr lang="pt-BR" sz="2400" dirty="0" smtClean="0"/>
              <a:t> : D0, D1, D2) com respectivamente 22, 27 e 23 árvores) com as pontuações de vitalidade das copas (escala 1 a 10) feitas em 4 momentos (time = 1, 2, 3 e 4). Ao todo 228 observações. </a:t>
            </a:r>
            <a:r>
              <a:rPr lang="pt-BR" sz="2400" dirty="0" err="1" smtClean="0"/>
              <a:t>Subject</a:t>
            </a:r>
            <a:r>
              <a:rPr lang="pt-BR" sz="2400" dirty="0" smtClean="0"/>
              <a:t>=Árvore.</a:t>
            </a:r>
            <a:endParaRPr lang="pt-B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65600"/>
            <a:ext cx="3312368" cy="47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Exemplo 2 – Vitalidade das copas das árvores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data(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tree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attach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tree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w.t&lt;-c(1:4) 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w.g&lt;-c(1:3) </a:t>
            </a:r>
          </a:p>
          <a:p>
            <a:pPr>
              <a:buNone/>
            </a:pP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w.pat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rbind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(c(1:4), c(1:4), c(1:4)) 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ex.f1f1&lt;-f1.ld.f1(y=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resp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time=time,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group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group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subject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w.pat=w.pat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w.t=w.t, w.g=w.g, time.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="Ano",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group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Area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da árvore",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=FALSE, time.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order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=c(1,2,3,4), 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group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pt-BR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order</a:t>
            </a:r>
            <a:r>
              <a:rPr lang="pt-BR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=c("D0","D1","D2"))</a:t>
            </a:r>
            <a:endParaRPr lang="pt-BR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537920" cy="63408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Output</a:t>
            </a:r>
            <a:endParaRPr lang="pt-BR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6600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507903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ex.f1f1$Wald.test</a:t>
            </a:r>
            <a:endParaRPr lang="pt-BR" sz="2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052736"/>
            <a:ext cx="6408712" cy="12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0888"/>
            <a:ext cx="3777323" cy="37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pt-BR" dirty="0"/>
              <a:t>	</a:t>
            </a:r>
            <a:r>
              <a:rPr lang="pt-BR" dirty="0" smtClean="0"/>
              <a:t>1. </a:t>
            </a:r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300" dirty="0" smtClean="0">
                <a:solidFill>
                  <a:srgbClr val="0000FF"/>
                </a:solidFill>
              </a:rPr>
              <a:t>São muito frequentes nas diversas áreas.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300" dirty="0" smtClean="0">
                <a:solidFill>
                  <a:srgbClr val="0000FF"/>
                </a:solidFill>
              </a:rPr>
              <a:t>Quando realizados não se conhece a distribuição dos dados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300" dirty="0" smtClean="0">
                <a:solidFill>
                  <a:srgbClr val="0000FF"/>
                </a:solidFill>
              </a:rPr>
              <a:t>Podem ocorrer valores atípicos e </a:t>
            </a:r>
            <a:r>
              <a:rPr lang="pt-BR" sz="3300" i="1" dirty="0" err="1" smtClean="0">
                <a:solidFill>
                  <a:srgbClr val="0000FF"/>
                </a:solidFill>
              </a:rPr>
              <a:t>outliers</a:t>
            </a:r>
            <a:r>
              <a:rPr lang="pt-BR" sz="3300" i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300" dirty="0" smtClean="0">
                <a:solidFill>
                  <a:srgbClr val="0000FF"/>
                </a:solidFill>
              </a:rPr>
              <a:t>Os métodos paramétricos impõem suposições restritivas que dificilmente ocorrem.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300" dirty="0">
                <a:solidFill>
                  <a:srgbClr val="FF0000"/>
                </a:solidFill>
              </a:rPr>
              <a:t>Então </a:t>
            </a:r>
            <a:r>
              <a:rPr lang="pt-BR" sz="3300" dirty="0" smtClean="0">
                <a:solidFill>
                  <a:srgbClr val="FF0000"/>
                </a:solidFill>
              </a:rPr>
              <a:t>existe </a:t>
            </a:r>
            <a:r>
              <a:rPr lang="pt-BR" sz="3300" dirty="0">
                <a:solidFill>
                  <a:srgbClr val="FF0000"/>
                </a:solidFill>
              </a:rPr>
              <a:t>uma procura por métodos precisos e realistas para analisar medidas longitudinais </a:t>
            </a:r>
            <a:r>
              <a:rPr lang="pt-BR" sz="3300" dirty="0" smtClean="0">
                <a:solidFill>
                  <a:srgbClr val="FF0000"/>
                </a:solidFill>
              </a:rPr>
              <a:t>que tenham menos </a:t>
            </a:r>
            <a:r>
              <a:rPr lang="pt-BR" sz="3300" dirty="0">
                <a:solidFill>
                  <a:srgbClr val="FF0000"/>
                </a:solidFill>
              </a:rPr>
              <a:t>condições restritivas sobre os dados</a:t>
            </a:r>
            <a:r>
              <a:rPr lang="pt-BR" sz="3300" dirty="0" smtClean="0">
                <a:solidFill>
                  <a:srgbClr val="FF0000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300" dirty="0">
                <a:solidFill>
                  <a:srgbClr val="FF0000"/>
                </a:solidFill>
              </a:rPr>
              <a:t>A metodologia não </a:t>
            </a:r>
            <a:r>
              <a:rPr lang="pt-BR" sz="3300" dirty="0" smtClean="0">
                <a:solidFill>
                  <a:srgbClr val="FF0000"/>
                </a:solidFill>
              </a:rPr>
              <a:t>paramétrica robusta  (baseada em </a:t>
            </a:r>
            <a:r>
              <a:rPr lang="pt-BR" sz="3300" i="1" dirty="0" err="1" smtClean="0">
                <a:solidFill>
                  <a:srgbClr val="FF0000"/>
                </a:solidFill>
              </a:rPr>
              <a:t>ranks</a:t>
            </a:r>
            <a:r>
              <a:rPr lang="pt-BR" sz="3300" dirty="0" smtClean="0">
                <a:solidFill>
                  <a:srgbClr val="FF0000"/>
                </a:solidFill>
              </a:rPr>
              <a:t>) </a:t>
            </a:r>
            <a:r>
              <a:rPr lang="pt-BR" sz="3300" dirty="0">
                <a:solidFill>
                  <a:srgbClr val="FF0000"/>
                </a:solidFill>
              </a:rPr>
              <a:t>oferece esta possibilidade</a:t>
            </a:r>
            <a:r>
              <a:rPr lang="pt-BR" sz="3300" dirty="0" smtClean="0">
                <a:solidFill>
                  <a:srgbClr val="FF0000"/>
                </a:solidFill>
              </a:rPr>
              <a:t>.  E podem ser aplicados a dados Ordinais ou Dicotômicos.</a:t>
            </a:r>
            <a:endParaRPr lang="pt-BR" sz="33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BR" sz="3200" dirty="0" smtClean="0">
              <a:solidFill>
                <a:srgbClr val="0000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90912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50405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 2:  Resultados no modelo F1-LD-F1</a:t>
            </a:r>
            <a:endParaRPr lang="pt-BR" sz="32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37483"/>
            <a:ext cx="6120680" cy="57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6934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827584" y="13407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REFERÊNCIA BÁSICA</a:t>
            </a:r>
          </a:p>
          <a:p>
            <a:r>
              <a:rPr lang="pt-BR" dirty="0" err="1" smtClean="0"/>
              <a:t>Noguchi</a:t>
            </a:r>
            <a:r>
              <a:rPr lang="pt-BR" dirty="0" smtClean="0"/>
              <a:t>, K., Gel, </a:t>
            </a:r>
            <a:r>
              <a:rPr lang="pt-BR" dirty="0" err="1" smtClean="0"/>
              <a:t>Y.R.</a:t>
            </a:r>
            <a:r>
              <a:rPr lang="pt-BR" dirty="0" smtClean="0"/>
              <a:t>, </a:t>
            </a:r>
            <a:r>
              <a:rPr lang="pt-BR" dirty="0" err="1" smtClean="0"/>
              <a:t>Brunner</a:t>
            </a:r>
            <a:r>
              <a:rPr lang="pt-BR" dirty="0" smtClean="0"/>
              <a:t>, E.,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Konietschke</a:t>
            </a:r>
            <a:r>
              <a:rPr lang="pt-BR" dirty="0" smtClean="0"/>
              <a:t>, F. (2012). </a:t>
            </a:r>
            <a:r>
              <a:rPr lang="pt-BR" dirty="0" err="1" smtClean="0"/>
              <a:t>nparLD</a:t>
            </a:r>
            <a:r>
              <a:rPr lang="pt-BR" dirty="0" smtClean="0"/>
              <a:t>: </a:t>
            </a:r>
            <a:r>
              <a:rPr lang="pt-BR" dirty="0" err="1" smtClean="0"/>
              <a:t>An</a:t>
            </a:r>
            <a:r>
              <a:rPr lang="pt-BR" dirty="0" smtClean="0"/>
              <a:t> R Software Package for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Nonparametric</a:t>
            </a:r>
            <a:r>
              <a:rPr lang="pt-BR" dirty="0" smtClean="0"/>
              <a:t> </a:t>
            </a:r>
            <a:r>
              <a:rPr lang="pt-BR" dirty="0" err="1" smtClean="0"/>
              <a:t>Analysis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Longitudinal Data in </a:t>
            </a:r>
            <a:r>
              <a:rPr lang="pt-BR" dirty="0" err="1" smtClean="0"/>
              <a:t>Factorial</a:t>
            </a:r>
            <a:r>
              <a:rPr lang="pt-BR" dirty="0" smtClean="0"/>
              <a:t> </a:t>
            </a:r>
            <a:r>
              <a:rPr lang="pt-BR" dirty="0" err="1" smtClean="0"/>
              <a:t>Experiments</a:t>
            </a:r>
            <a:r>
              <a:rPr lang="pt-BR" dirty="0" smtClean="0"/>
              <a:t>. </a:t>
            </a:r>
            <a:r>
              <a:rPr lang="pt-BR" i="1" dirty="0" err="1" smtClean="0"/>
              <a:t>Journal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Statistical</a:t>
            </a:r>
            <a:r>
              <a:rPr lang="pt-BR" i="1" dirty="0" smtClean="0"/>
              <a:t> Software</a:t>
            </a:r>
            <a:r>
              <a:rPr lang="pt-BR" dirty="0" smtClean="0"/>
              <a:t>, 50(12), 1-23.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96418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2395"/>
            <a:ext cx="5715801" cy="61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319088"/>
            <a:ext cx="70675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6896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Experimentos  F1LDF1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pt-BR" dirty="0">
                <a:solidFill>
                  <a:srgbClr val="FF0066"/>
                </a:solidFill>
              </a:rPr>
              <a:t>Um grupo de sujeitos (indivíduos, pacientes, </a:t>
            </a:r>
            <a:r>
              <a:rPr lang="pt-BR" dirty="0" err="1">
                <a:solidFill>
                  <a:srgbClr val="FF0066"/>
                </a:solidFill>
              </a:rPr>
              <a:t>etc</a:t>
            </a:r>
            <a:r>
              <a:rPr lang="pt-BR" dirty="0">
                <a:solidFill>
                  <a:srgbClr val="FF0066"/>
                </a:solidFill>
              </a:rPr>
              <a:t>) homogêneo é observado diante de c condições,  c = 1, 2, ..., l onde cada sujeito é observado repetidamente em cada condição em s = 1, 2, ..., t </a:t>
            </a:r>
            <a:r>
              <a:rPr lang="pt-BR" dirty="0" smtClean="0">
                <a:solidFill>
                  <a:srgbClr val="FF0066"/>
                </a:solidFill>
              </a:rPr>
              <a:t>avaliações.</a:t>
            </a:r>
          </a:p>
          <a:p>
            <a:pPr marL="0" lvl="0" indent="0" algn="ctr">
              <a:buNone/>
            </a:pPr>
            <a:r>
              <a:rPr lang="pt-BR" dirty="0" smtClean="0">
                <a:solidFill>
                  <a:srgbClr val="0000FF"/>
                </a:solidFill>
              </a:rPr>
              <a:t>TABELA 2: Estrutura de um experimento F1LDF1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6984775" cy="340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78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9412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/>
              <a:t>HIPÓTESES DE INTERESSE NOS DADOS LONGITUDINAIS LDF1, F1LDF1 e F2LDF1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Algumas questões são de interesse, tais como:</a:t>
            </a:r>
          </a:p>
          <a:p>
            <a:pPr marL="514350" lvl="0" indent="-514350">
              <a:buFont typeface="+mj-lt"/>
              <a:buAutoNum type="alphaLcParenR"/>
            </a:pPr>
            <a:r>
              <a:rPr lang="pt-BR" dirty="0"/>
              <a:t>Os tratamentos produzem o mesmo efeito?</a:t>
            </a:r>
          </a:p>
          <a:p>
            <a:pPr marL="514350" lvl="0" indent="-514350">
              <a:buFont typeface="+mj-lt"/>
              <a:buAutoNum type="alphaLcParenR"/>
            </a:pPr>
            <a:r>
              <a:rPr lang="pt-BR" dirty="0"/>
              <a:t>O perfil do sujeito se modifica ao longo do tempo?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/>
              <a:t>Os efeitos dos tratamentos são idênticos ao longo do tempo? 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As questões a, b e c transformadas em linguagem estatística </a:t>
            </a:r>
            <a:r>
              <a:rPr lang="pt-BR" dirty="0" smtClean="0">
                <a:solidFill>
                  <a:srgbClr val="0000FF"/>
                </a:solidFill>
              </a:rPr>
              <a:t>de </a:t>
            </a:r>
            <a:r>
              <a:rPr lang="pt-BR" dirty="0">
                <a:solidFill>
                  <a:srgbClr val="0000FF"/>
                </a:solidFill>
              </a:rPr>
              <a:t>planejamento de experimentos </a:t>
            </a:r>
            <a:r>
              <a:rPr lang="pt-BR" dirty="0" smtClean="0">
                <a:solidFill>
                  <a:srgbClr val="0000FF"/>
                </a:solidFill>
              </a:rPr>
              <a:t>significam as hipóteses nulas:</a:t>
            </a:r>
          </a:p>
          <a:p>
            <a:pPr marL="514350" lvl="0" indent="-514350">
              <a:buFont typeface="+mj-lt"/>
              <a:buAutoNum type="alphaUcPeriod"/>
            </a:pPr>
            <a:r>
              <a:rPr lang="pt-BR" dirty="0"/>
              <a:t>O efeito devido a tratamento é significativo?</a:t>
            </a:r>
          </a:p>
          <a:p>
            <a:pPr marL="514350" lvl="0" indent="-514350">
              <a:buFont typeface="+mj-lt"/>
              <a:buAutoNum type="alphaUcPeriod"/>
            </a:pPr>
            <a:r>
              <a:rPr lang="pt-BR" dirty="0"/>
              <a:t>O efeito devido ao tempo é significativo?</a:t>
            </a:r>
          </a:p>
          <a:p>
            <a:pPr marL="514350" lvl="0" indent="-514350">
              <a:buFont typeface="+mj-lt"/>
              <a:buAutoNum type="alphaUcPeriod"/>
            </a:pPr>
            <a:r>
              <a:rPr lang="pt-BR" dirty="0"/>
              <a:t>O efeito da interação tratamento x tempo é </a:t>
            </a:r>
            <a:r>
              <a:rPr lang="pt-BR" dirty="0" smtClean="0"/>
              <a:t>significativo (perfil paralelo)?</a:t>
            </a:r>
            <a:endParaRPr lang="pt-BR" dirty="0"/>
          </a:p>
          <a:p>
            <a:pPr marL="514350" indent="-514350">
              <a:buFont typeface="+mj-lt"/>
              <a:buAutoNum type="alphaUcPeriod"/>
            </a:pPr>
            <a:endParaRPr lang="pt-BR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494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Efeitos não paramétricos, Estimadores e Testes de Hipóteses</a:t>
            </a:r>
            <a:endParaRPr lang="pt-BR" sz="3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Modelo Multivariado</a:t>
                </a:r>
              </a:p>
              <a:p>
                <a:r>
                  <a:rPr lang="pt-BR" dirty="0" smtClean="0"/>
                  <a:t>O vetor </a:t>
                </a:r>
                <a:r>
                  <a:rPr lang="pt-BR" b="1" dirty="0" err="1" smtClean="0"/>
                  <a:t>X</a:t>
                </a:r>
                <a:r>
                  <a:rPr lang="pt-BR" baseline="-25000" dirty="0" err="1" smtClean="0"/>
                  <a:t>k</a:t>
                </a:r>
                <a:r>
                  <a:rPr lang="pt-BR" dirty="0" smtClean="0"/>
                  <a:t> </a:t>
                </a:r>
                <a:r>
                  <a:rPr lang="pt-BR" dirty="0"/>
                  <a:t>= (X</a:t>
                </a:r>
                <a:r>
                  <a:rPr lang="pt-BR" baseline="-25000" dirty="0"/>
                  <a:t>k1</a:t>
                </a:r>
                <a:r>
                  <a:rPr lang="pt-BR" dirty="0"/>
                  <a:t>, ..., </a:t>
                </a:r>
                <a:r>
                  <a:rPr lang="pt-BR" dirty="0" err="1"/>
                  <a:t>X</a:t>
                </a:r>
                <a:r>
                  <a:rPr lang="pt-BR" baseline="-25000" dirty="0" err="1"/>
                  <a:t>kt</a:t>
                </a:r>
                <a:r>
                  <a:rPr lang="pt-BR" dirty="0"/>
                  <a:t>)</a:t>
                </a:r>
                <a:r>
                  <a:rPr lang="pt-BR" baseline="30000" dirty="0"/>
                  <a:t>T</a:t>
                </a:r>
                <a:r>
                  <a:rPr lang="pt-BR" baseline="-25000" dirty="0"/>
                  <a:t> </a:t>
                </a:r>
                <a:r>
                  <a:rPr lang="pt-BR" dirty="0"/>
                  <a:t> tem distribuição marginal </a:t>
                </a:r>
                <a:endParaRPr lang="pt-BR" dirty="0" smtClean="0"/>
              </a:p>
              <a:p>
                <a:pPr marL="0" indent="0" algn="ctr">
                  <a:buNone/>
                </a:pPr>
                <a:r>
                  <a:rPr lang="pt-BR" dirty="0" smtClean="0"/>
                  <a:t> </a:t>
                </a:r>
                <a:r>
                  <a:rPr lang="pt-BR" dirty="0"/>
                  <a:t>X</a:t>
                </a:r>
                <a:r>
                  <a:rPr lang="pt-BR" baseline="-25000" dirty="0"/>
                  <a:t>1s</a:t>
                </a:r>
                <a:r>
                  <a:rPr lang="pt-BR" dirty="0"/>
                  <a:t>, ...</a:t>
                </a:r>
                <a:r>
                  <a:rPr lang="pt-BR" dirty="0" err="1"/>
                  <a:t>X</a:t>
                </a:r>
                <a:r>
                  <a:rPr lang="pt-BR" baseline="-25000" dirty="0" err="1"/>
                  <a:t>ns</a:t>
                </a:r>
                <a:r>
                  <a:rPr lang="pt-BR" dirty="0"/>
                  <a:t> ~ </a:t>
                </a:r>
                <a:r>
                  <a:rPr lang="pt-BR" dirty="0" err="1"/>
                  <a:t>F</a:t>
                </a:r>
                <a:r>
                  <a:rPr lang="pt-BR" baseline="-25000" dirty="0" err="1"/>
                  <a:t>s</a:t>
                </a:r>
                <a:r>
                  <a:rPr lang="pt-BR" dirty="0"/>
                  <a:t>, s = 1,...</a:t>
                </a:r>
                <a:r>
                  <a:rPr lang="pt-BR" dirty="0" smtClean="0"/>
                  <a:t>t.</a:t>
                </a:r>
              </a:p>
              <a:p>
                <a:r>
                  <a:rPr lang="pt-BR" dirty="0" smtClean="0"/>
                  <a:t>Utiliza-se  </a:t>
                </a:r>
                <a:r>
                  <a:rPr lang="pt-BR" dirty="0"/>
                  <a:t>a média da função de distribuição </a:t>
                </a:r>
              </a:p>
              <a:p>
                <a:pPr marL="0" indent="0" algn="ctr">
                  <a:buNone/>
                </a:pPr>
                <a:r>
                  <a:rPr lang="pt-BR" dirty="0"/>
                  <a:t>H(x)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.</a:t>
                </a:r>
                <a:endParaRPr lang="pt-BR" dirty="0" smtClean="0"/>
              </a:p>
              <a:p>
                <a:pPr marL="0" indent="0" algn="ctr">
                  <a:buNone/>
                </a:pPr>
                <a:r>
                  <a:rPr lang="pt-BR" dirty="0"/>
                  <a:t>H(x) e </a:t>
                </a:r>
                <a:r>
                  <a:rPr lang="pt-BR" dirty="0" err="1"/>
                  <a:t>F</a:t>
                </a:r>
                <a:r>
                  <a:rPr lang="pt-BR" baseline="-25000" dirty="0" err="1"/>
                  <a:t>s</a:t>
                </a:r>
                <a:r>
                  <a:rPr lang="pt-BR" dirty="0"/>
                  <a:t> serão utilizados para definir o efeito do </a:t>
                </a:r>
                <a:r>
                  <a:rPr lang="pt-BR" dirty="0" smtClean="0"/>
                  <a:t>tratamento</a:t>
                </a:r>
              </a:p>
              <a:p>
                <a:pPr marL="0" indent="0" algn="ctr">
                  <a:buNone/>
                </a:pPr>
                <a:r>
                  <a:rPr lang="pt-BR" dirty="0" err="1"/>
                  <a:t>p</a:t>
                </a:r>
                <a:r>
                  <a:rPr lang="pt-BR" baseline="-25000" dirty="0" err="1"/>
                  <a:t>s</a:t>
                </a:r>
                <a:r>
                  <a:rPr lang="pt-BR" dirty="0"/>
                  <a:t> </a:t>
                </a:r>
                <a:r>
                  <a:rPr lang="pt-BR" dirty="0" smtClean="0"/>
                  <a:t>é uma </a:t>
                </a:r>
                <a:r>
                  <a:rPr lang="pt-BR" dirty="0"/>
                  <a:t>medida resumo marginal compreendida entre H e </a:t>
                </a:r>
                <a:r>
                  <a:rPr lang="pt-BR" dirty="0" err="1" smtClean="0"/>
                  <a:t>F</a:t>
                </a:r>
                <a:r>
                  <a:rPr lang="pt-BR" baseline="-25000" dirty="0" err="1" smtClean="0"/>
                  <a:t>s</a:t>
                </a:r>
                <a:r>
                  <a:rPr lang="pt-BR" baseline="-250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pt-BR" dirty="0"/>
                  <a:t>chamado de efeito marginal relativo RME (</a:t>
                </a:r>
                <a:r>
                  <a:rPr lang="pt-BR" i="1" dirty="0" err="1"/>
                  <a:t>Relative</a:t>
                </a:r>
                <a:r>
                  <a:rPr lang="pt-BR" i="1" dirty="0"/>
                  <a:t> Marginal </a:t>
                </a:r>
                <a:r>
                  <a:rPr lang="pt-BR" i="1" dirty="0" err="1"/>
                  <a:t>Effect</a:t>
                </a:r>
                <a:r>
                  <a:rPr lang="pt-BR" dirty="0"/>
                  <a:t>) dado por:</a:t>
                </a:r>
              </a:p>
              <a:p>
                <a:pPr marL="0" indent="0" algn="ctr">
                  <a:buNone/>
                </a:pPr>
                <a:r>
                  <a:rPr lang="pt-BR" dirty="0" err="1"/>
                  <a:t>p</a:t>
                </a:r>
                <a:r>
                  <a:rPr lang="pt-BR" baseline="-25000" dirty="0" err="1"/>
                  <a:t>s</a:t>
                </a:r>
                <a:r>
                  <a:rPr lang="pt-BR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𝐻𝑑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pt-BR" i="1"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=1, …,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706" t="-17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274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Estimadores não paramétricos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  <a:blipFill rotWithShape="1">
            <a:blip r:embed="rId2" cstate="print"/>
            <a:stretch>
              <a:fillRect l="-1333" r="-471"/>
            </a:stretch>
          </a:blipFill>
        </p:spPr>
        <p:txBody>
          <a:bodyPr/>
          <a:lstStyle/>
          <a:p>
            <a:pPr>
              <a:buNone/>
            </a:pPr>
            <a:r>
              <a:rPr lang="pt-BR" dirty="0">
                <a:noFill/>
              </a:rPr>
              <a:t> </a:t>
            </a:r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800" y="4509120"/>
            <a:ext cx="3744416" cy="7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88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Teste de hipótese:  Estatística de Wald</a:t>
            </a:r>
            <a:br>
              <a:rPr lang="pt-BR" sz="3200" b="1" dirty="0" smtClean="0"/>
            </a:br>
            <a:r>
              <a:rPr lang="pt-BR" sz="3200" dirty="0" err="1" smtClean="0"/>
              <a:t>H</a:t>
            </a:r>
            <a:r>
              <a:rPr lang="pt-BR" sz="3200" baseline="-25000" dirty="0" err="1" smtClean="0"/>
              <a:t>o</a:t>
            </a:r>
            <a:r>
              <a:rPr lang="pt-BR" sz="3200" baseline="30000" dirty="0" err="1" smtClean="0"/>
              <a:t>F</a:t>
            </a:r>
            <a:r>
              <a:rPr lang="pt-BR" sz="3200" dirty="0" smtClean="0"/>
              <a:t> </a:t>
            </a:r>
            <a:r>
              <a:rPr lang="pt-BR" sz="3200" dirty="0"/>
              <a:t>: F</a:t>
            </a:r>
            <a:r>
              <a:rPr lang="pt-BR" sz="3200" baseline="-25000" dirty="0"/>
              <a:t>1</a:t>
            </a:r>
            <a:r>
              <a:rPr lang="pt-BR" sz="3200" dirty="0"/>
              <a:t> = ... = </a:t>
            </a:r>
            <a:r>
              <a:rPr lang="pt-BR" sz="3200" dirty="0" err="1" smtClean="0"/>
              <a:t>F</a:t>
            </a:r>
            <a:r>
              <a:rPr lang="pt-BR" sz="3200" baseline="-25000" dirty="0" err="1" smtClean="0"/>
              <a:t>t</a:t>
            </a:r>
            <a:endParaRPr lang="pt-BR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Seja </a:t>
                </a:r>
                <a:r>
                  <a:rPr lang="pt-BR" b="1" dirty="0"/>
                  <a:t>C </a:t>
                </a:r>
                <a:r>
                  <a:rPr lang="pt-BR" dirty="0"/>
                  <a:t> a matriz de </a:t>
                </a:r>
                <a:r>
                  <a:rPr lang="pt-BR" dirty="0" smtClean="0"/>
                  <a:t>contrastes,</a:t>
                </a:r>
              </a:p>
              <a:p>
                <a:r>
                  <a:rPr lang="pt-BR" b="1" dirty="0"/>
                  <a:t>F</a:t>
                </a:r>
                <a:r>
                  <a:rPr lang="pt-BR" dirty="0"/>
                  <a:t> = (F</a:t>
                </a:r>
                <a:r>
                  <a:rPr lang="pt-BR" baseline="-25000" dirty="0"/>
                  <a:t>1</a:t>
                </a:r>
                <a:r>
                  <a:rPr lang="pt-BR" dirty="0"/>
                  <a:t>, ..., </a:t>
                </a:r>
                <a:r>
                  <a:rPr lang="pt-BR" dirty="0" err="1"/>
                  <a:t>F</a:t>
                </a:r>
                <a:r>
                  <a:rPr lang="pt-BR" baseline="-25000" dirty="0" err="1"/>
                  <a:t>t</a:t>
                </a:r>
                <a:r>
                  <a:rPr lang="pt-BR" dirty="0"/>
                  <a:t>)</a:t>
                </a:r>
                <a:r>
                  <a:rPr lang="pt-BR" baseline="30000" dirty="0"/>
                  <a:t>T</a:t>
                </a:r>
                <a:r>
                  <a:rPr lang="pt-BR" dirty="0"/>
                  <a:t> o vetor de distribuição acumulada</a:t>
                </a:r>
                <a:r>
                  <a:rPr lang="pt-BR" dirty="0" smtClean="0"/>
                  <a:t>,</a:t>
                </a:r>
              </a:p>
              <a:p>
                <a:r>
                  <a:rPr lang="pt-BR" b="1" dirty="0"/>
                  <a:t>p</a:t>
                </a:r>
                <a:r>
                  <a:rPr lang="pt-BR" dirty="0"/>
                  <a:t> = (p</a:t>
                </a:r>
                <a:r>
                  <a:rPr lang="pt-BR" baseline="-25000" dirty="0"/>
                  <a:t>1</a:t>
                </a:r>
                <a:r>
                  <a:rPr lang="pt-BR" dirty="0"/>
                  <a:t>, ...,</a:t>
                </a:r>
                <a:r>
                  <a:rPr lang="pt-BR" dirty="0" err="1"/>
                  <a:t>p</a:t>
                </a:r>
                <a:r>
                  <a:rPr lang="pt-BR" baseline="-25000" dirty="0" err="1"/>
                  <a:t>t</a:t>
                </a:r>
                <a:r>
                  <a:rPr lang="pt-BR" dirty="0"/>
                  <a:t>)</a:t>
                </a:r>
                <a:r>
                  <a:rPr lang="pt-BR" baseline="30000" dirty="0"/>
                  <a:t>T</a:t>
                </a:r>
                <a:r>
                  <a:rPr lang="pt-BR" dirty="0"/>
                  <a:t> o vetor de efeito marginal relativo estimado por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dirty="0" smtClean="0"/>
                  <a:t>,</a:t>
                </a:r>
              </a:p>
              <a:p>
                <a:r>
                  <a:rPr lang="pt-BR" dirty="0"/>
                  <a:t>Seja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pt-BR" baseline="-25000" dirty="0"/>
                  <a:t>n</a:t>
                </a:r>
                <a:r>
                  <a:rPr lang="pt-BR" dirty="0"/>
                  <a:t> a matriz de covariância dos postos com base nos dados observados ( é estimador consistente de </a:t>
                </a:r>
                <a:r>
                  <a:rPr lang="pt-BR" b="1" dirty="0" err="1"/>
                  <a:t>V</a:t>
                </a:r>
                <a:r>
                  <a:rPr lang="pt-BR" baseline="-25000" dirty="0" err="1"/>
                  <a:t>n</a:t>
                </a:r>
                <a:r>
                  <a:rPr lang="pt-BR" dirty="0" smtClean="0"/>
                  <a:t>)</a:t>
                </a:r>
              </a:p>
              <a:p>
                <a:r>
                  <a:rPr lang="pt-BR" dirty="0"/>
                  <a:t>Então sob a hipótese </a:t>
                </a:r>
                <a:r>
                  <a:rPr lang="pt-BR" dirty="0" err="1"/>
                  <a:t>H</a:t>
                </a:r>
                <a:r>
                  <a:rPr lang="pt-BR" baseline="-25000" dirty="0" err="1"/>
                  <a:t>o</a:t>
                </a:r>
                <a:r>
                  <a:rPr lang="pt-BR" baseline="30000" dirty="0" err="1"/>
                  <a:t>F</a:t>
                </a:r>
                <a:r>
                  <a:rPr lang="pt-BR" dirty="0"/>
                  <a:t>: </a:t>
                </a:r>
                <a:r>
                  <a:rPr lang="pt-BR" b="1" dirty="0"/>
                  <a:t>CF = 0</a:t>
                </a:r>
                <a:r>
                  <a:rPr lang="pt-BR" dirty="0"/>
                  <a:t>, a estatística </a:t>
                </a:r>
                <a:r>
                  <a:rPr lang="pt-BR" dirty="0" smtClean="0"/>
                  <a:t>de </a:t>
                </a:r>
                <a:r>
                  <a:rPr lang="pt-BR" dirty="0"/>
                  <a:t>Wald­ (WTS) </a:t>
                </a:r>
                <a:r>
                  <a:rPr lang="pt-BR" dirty="0" smtClean="0"/>
                  <a:t>é dada por</a:t>
                </a: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pt-B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b="1" i="1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̂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tem </a:t>
                </a:r>
                <a:r>
                  <a:rPr lang="pt-BR" dirty="0"/>
                  <a:t>distribuição assintótica </a:t>
                </a:r>
                <a:r>
                  <a:rPr lang="pt-BR" dirty="0" smtClean="0"/>
                  <a:t>χ</a:t>
                </a:r>
                <a:r>
                  <a:rPr lang="pt-BR" baseline="30000" dirty="0" smtClean="0"/>
                  <a:t>2</a:t>
                </a:r>
                <a:r>
                  <a:rPr lang="pt-BR" dirty="0" smtClean="0"/>
                  <a:t>(</a:t>
                </a:r>
                <a:r>
                  <a:rPr lang="pt-BR" i="1" dirty="0" smtClean="0"/>
                  <a:t>f</a:t>
                </a:r>
                <a:r>
                  <a:rPr lang="pt-BR" dirty="0" smtClean="0"/>
                  <a:t>), </a:t>
                </a:r>
                <a:r>
                  <a:rPr lang="pt-BR" dirty="0"/>
                  <a:t>onde </a:t>
                </a:r>
                <a:r>
                  <a:rPr lang="pt-BR" i="1" dirty="0"/>
                  <a:t>f = </a:t>
                </a:r>
                <a:r>
                  <a:rPr lang="pt-BR" i="1" dirty="0" err="1"/>
                  <a:t>rank</a:t>
                </a:r>
                <a:r>
                  <a:rPr lang="pt-BR" dirty="0"/>
                  <a:t>(</a:t>
                </a:r>
                <a:r>
                  <a:rPr lang="pt-BR" b="1" i="1" dirty="0"/>
                  <a:t>C</a:t>
                </a:r>
                <a:r>
                  <a:rPr lang="pt-BR" dirty="0" smtClean="0"/>
                  <a:t>) </a:t>
                </a:r>
                <a:r>
                  <a:rPr lang="pt-BR" dirty="0"/>
                  <a:t>(</a:t>
                </a:r>
                <a:r>
                  <a:rPr lang="pt-BR" dirty="0" err="1"/>
                  <a:t>Akritas</a:t>
                </a:r>
                <a:r>
                  <a:rPr lang="pt-BR" dirty="0"/>
                  <a:t>, Arnold e </a:t>
                </a:r>
                <a:r>
                  <a:rPr lang="pt-BR" dirty="0" err="1"/>
                  <a:t>Brunner</a:t>
                </a:r>
                <a:r>
                  <a:rPr lang="pt-BR" dirty="0"/>
                  <a:t>, 1997</a:t>
                </a:r>
                <a:r>
                  <a:rPr lang="pt-BR" dirty="0" smtClean="0"/>
                  <a:t>).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1176" t="-1733" r="-15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8031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Teste de </a:t>
            </a:r>
            <a:r>
              <a:rPr lang="pt-BR" b="1" dirty="0" smtClean="0"/>
              <a:t>hipótese:  </a:t>
            </a:r>
            <a:r>
              <a:rPr lang="pt-BR" b="1" dirty="0"/>
              <a:t>Estatística </a:t>
            </a:r>
            <a:r>
              <a:rPr lang="pt-BR" b="1" dirty="0" smtClean="0"/>
              <a:t>ANOVA</a:t>
            </a:r>
            <a:br>
              <a:rPr lang="pt-BR" b="1" dirty="0" smtClean="0"/>
            </a:br>
            <a:r>
              <a:rPr lang="pt-BR" dirty="0" err="1" smtClean="0"/>
              <a:t>H</a:t>
            </a:r>
            <a:r>
              <a:rPr lang="pt-BR" baseline="-25000" dirty="0" err="1" smtClean="0"/>
              <a:t>o</a:t>
            </a:r>
            <a:r>
              <a:rPr lang="pt-BR" baseline="30000" dirty="0" err="1" smtClean="0"/>
              <a:t>F</a:t>
            </a:r>
            <a:r>
              <a:rPr lang="pt-BR" dirty="0" smtClean="0"/>
              <a:t> </a:t>
            </a:r>
            <a:r>
              <a:rPr lang="pt-BR" dirty="0"/>
              <a:t>: F</a:t>
            </a:r>
            <a:r>
              <a:rPr lang="pt-BR" baseline="-25000" dirty="0"/>
              <a:t>1</a:t>
            </a:r>
            <a:r>
              <a:rPr lang="pt-BR" dirty="0"/>
              <a:t> = ... =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Seja </a:t>
                </a:r>
                <a:r>
                  <a:rPr lang="pt-BR" b="1" dirty="0"/>
                  <a:t>T</a:t>
                </a:r>
                <a:r>
                  <a:rPr lang="pt-BR" dirty="0"/>
                  <a:t> = </a:t>
                </a:r>
                <a:r>
                  <a:rPr lang="pt-BR" b="1" dirty="0"/>
                  <a:t>C</a:t>
                </a:r>
                <a:r>
                  <a:rPr lang="pt-BR" baseline="30000" dirty="0"/>
                  <a:t>T</a:t>
                </a:r>
                <a:r>
                  <a:rPr lang="pt-BR" dirty="0"/>
                  <a:t>[</a:t>
                </a:r>
                <a:r>
                  <a:rPr lang="pt-BR" b="1" dirty="0"/>
                  <a:t>CC</a:t>
                </a:r>
                <a:r>
                  <a:rPr lang="pt-BR" baseline="30000" dirty="0"/>
                  <a:t>T</a:t>
                </a:r>
                <a:r>
                  <a:rPr lang="pt-BR" dirty="0"/>
                  <a:t>]</a:t>
                </a:r>
                <a:r>
                  <a:rPr lang="pt-BR" baseline="30000" dirty="0"/>
                  <a:t>-</a:t>
                </a:r>
                <a:r>
                  <a:rPr lang="pt-BR" b="1" dirty="0"/>
                  <a:t>C </a:t>
                </a:r>
                <a:r>
                  <a:rPr lang="pt-BR" dirty="0"/>
                  <a:t>a matriz de projeção do subespaço gerado pelas colunas de </a:t>
                </a:r>
                <a:r>
                  <a:rPr lang="pt-BR" b="1" dirty="0"/>
                  <a:t>C</a:t>
                </a:r>
                <a:r>
                  <a:rPr lang="pt-BR" b="1" baseline="30000" dirty="0"/>
                  <a:t>-</a:t>
                </a:r>
                <a:r>
                  <a:rPr lang="pt-BR" b="1" dirty="0"/>
                  <a:t> </a:t>
                </a:r>
                <a:r>
                  <a:rPr lang="pt-BR" dirty="0"/>
                  <a:t>é a inversa generalizada de </a:t>
                </a:r>
                <a:r>
                  <a:rPr lang="pt-BR" b="1" dirty="0"/>
                  <a:t>C</a:t>
                </a:r>
                <a:r>
                  <a:rPr lang="pt-BR" dirty="0"/>
                  <a:t>.  Então a distribuição da estatística tipo ANOVA (ATS) dada por: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dirty="0"/>
                  <a:t>(</a:t>
                </a:r>
                <a:r>
                  <a:rPr lang="en-US" b="1" dirty="0"/>
                  <a:t>C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𝑻</m:t>
                        </m:r>
                        <m:acc>
                          <m:accPr>
                            <m:chr m:val="̂"/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𝑻</m:t>
                    </m:r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pt-BR" dirty="0"/>
              </a:p>
              <a:p>
                <a:r>
                  <a:rPr lang="pt-BR" dirty="0"/>
                  <a:t>Pode se r aproximada pela </a:t>
                </a:r>
                <a:r>
                  <a:rPr lang="pt-BR" dirty="0" smtClean="0"/>
                  <a:t>distribuição F</a:t>
                </a:r>
                <a:r>
                  <a:rPr lang="pt-BR" baseline="-250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baseline="-250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baseline="-2500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i="1" baseline="-2500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acc>
                  </m:oMath>
                </a14:m>
                <a:r>
                  <a:rPr lang="pt-BR" dirty="0"/>
                  <a:t>∞), </a:t>
                </a:r>
                <a:r>
                  <a:rPr lang="pt-BR" dirty="0" smtClean="0"/>
                  <a:t>onde</a:t>
                </a:r>
              </a:p>
              <a:p>
                <a:pPr marL="0" indent="0" algn="ctr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800" y="4437112"/>
            <a:ext cx="352839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083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5399</TotalTime>
  <Words>1079</Words>
  <Application>Microsoft Office PowerPoint</Application>
  <PresentationFormat>Apresentação na tela (4:3)</PresentationFormat>
  <Paragraphs>118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Capital Próprio</vt:lpstr>
      <vt:lpstr>ANÁLISE MULTIVARIADA NÃO PARAMÉTRICA PARA DADOS LONGITUDINAIS</vt:lpstr>
      <vt:lpstr>2. EXPERIMENTOS e sua Notação</vt:lpstr>
      <vt:lpstr> 1. Introdução</vt:lpstr>
      <vt:lpstr>Experimentos  F1LDF1</vt:lpstr>
      <vt:lpstr>HIPÓTESES DE INTERESSE NOS DADOS LONGITUDINAIS LDF1, F1LDF1 e F2LDF1</vt:lpstr>
      <vt:lpstr>Efeitos não paramétricos, Estimadores e Testes de Hipóteses</vt:lpstr>
      <vt:lpstr>Estimadores não paramétricos</vt:lpstr>
      <vt:lpstr>Teste de hipótese:  Estatística de Wald HoF : F1 = ... = Ft</vt:lpstr>
      <vt:lpstr>Teste de hipótese:  Estatística ANOVA HoF : F1 = ... = Ft</vt:lpstr>
      <vt:lpstr>Soluções computacionais paramétricas</vt:lpstr>
      <vt:lpstr>Métodos não paramétricos: Vantagens</vt:lpstr>
      <vt:lpstr>A library  R    nparLD</vt:lpstr>
      <vt:lpstr>EXEMPLO: Experimento LDF1</vt:lpstr>
      <vt:lpstr>Layout dos dados na  library nparLD Dados disponíveis na library nparLD do R versão 3.4.1</vt:lpstr>
      <vt:lpstr>Exemplo: Curva de crescimento com experimento LD-F1 (Patthoff &amp; Roy, 1964). A Variável resposta  é a distância em mm do centro da pituitária à fissura pterigomaxilar de 16 meninos avaliada nas idades 8, 10, 12 e 14 anos.   #FIDEDIGNIDADE Apha de Cronbach library(ltm) dental&lt;-read.csv2("H:/dentalmatrix.csv", header=T) attach(dental) cronbach.alpha(dental, standardized = FALSE, CI = TRUE,  probs = c(0.025, 0.975), B = 1000, na.rm = FALSE) Cronbach's alpha for the 'dental' data-set  Items: 4 Sample units: 16 alpha: 0.774  Bootstrap 95% CI based on 1000 samples  2.5% 97.5%  0.060 0.936   </vt:lpstr>
      <vt:lpstr>Programa R para o experimento LDF1</vt:lpstr>
      <vt:lpstr>Exemplo – Execução da library nparLD para os dados do arquivo “dental.csv” no design LD-F1</vt:lpstr>
      <vt:lpstr>OUTPUT</vt:lpstr>
      <vt:lpstr>Estatística de Wald e ANOVA</vt:lpstr>
      <vt:lpstr>Efeitos relativo (RTE)</vt:lpstr>
      <vt:lpstr>Comparações múltiplas - Bonferroni</vt:lpstr>
      <vt:lpstr>        #COMPARAÇÃO DO TEMPO 8 ANOS COM 10 ANOS m810 &lt;- which(((time == 8) + (time == 10)) == 1) ex.f1np810 &lt;- nparLD(resp ~ time, data = dental[m810,],  subject = "subject", description = FALSE) summary(ex.f1np810)  </vt:lpstr>
      <vt:lpstr>Experimento LD-F1 – Comparações entre idades: arquivo “dental.csv</vt:lpstr>
      <vt:lpstr>Documentação  no Rstudio para a library  nparLD versão 2.1</vt:lpstr>
      <vt:lpstr>EXPERIMENTO  F1-LD-F1</vt:lpstr>
      <vt:lpstr>Exemplo 2 – F1-LD-F1  Vitalidade da copa de árvores  72 árvores de três áreas (group : D0, D1, D2) com respectivamente 22, 27 e 23 árvores) com as pontuações de vitalidade das copas (escala 1 a 10) feitas em 4 momentos (time = 1, 2, 3 e 4). Ao todo 228 observações. Subject=Árvore.</vt:lpstr>
      <vt:lpstr>Exemplo 2 – Vitalidade das copas das árvores</vt:lpstr>
      <vt:lpstr>Output</vt:lpstr>
      <vt:lpstr>ex.f1f1$Wald.test</vt:lpstr>
      <vt:lpstr>Exemplo 2:  Resultados no modelo F1-LD-F1</vt:lpstr>
      <vt:lpstr>Referências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MULTIVARIADA NÃO PARAMÉTRICA PARA DADOS LONGITUDINAIS</dc:title>
  <dc:creator>Particular</dc:creator>
  <cp:lastModifiedBy>agnaldo</cp:lastModifiedBy>
  <cp:revision>44</cp:revision>
  <dcterms:created xsi:type="dcterms:W3CDTF">2018-01-31T12:40:31Z</dcterms:created>
  <dcterms:modified xsi:type="dcterms:W3CDTF">2020-10-22T13:40:59Z</dcterms:modified>
</cp:coreProperties>
</file>