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98" r:id="rId2"/>
    <p:sldId id="283" r:id="rId3"/>
    <p:sldId id="289" r:id="rId4"/>
    <p:sldId id="290" r:id="rId5"/>
    <p:sldId id="291" r:id="rId6"/>
    <p:sldId id="292" r:id="rId7"/>
    <p:sldId id="257" r:id="rId8"/>
    <p:sldId id="258" r:id="rId9"/>
    <p:sldId id="259" r:id="rId10"/>
    <p:sldId id="260" r:id="rId11"/>
    <p:sldId id="293" r:id="rId12"/>
    <p:sldId id="295" r:id="rId13"/>
    <p:sldId id="296" r:id="rId14"/>
    <p:sldId id="299" r:id="rId15"/>
    <p:sldId id="300" r:id="rId16"/>
    <p:sldId id="301" r:id="rId17"/>
    <p:sldId id="302" r:id="rId18"/>
    <p:sldId id="262" r:id="rId19"/>
    <p:sldId id="303" r:id="rId20"/>
    <p:sldId id="304" r:id="rId21"/>
    <p:sldId id="305" r:id="rId22"/>
  </p:sldIdLst>
  <p:sldSz cx="9144000" cy="5143500" type="screen16x9"/>
  <p:notesSz cx="6858000" cy="9144000"/>
  <p:embeddedFontLst>
    <p:embeddedFont>
      <p:font typeface="Fira Sans Condensed" panose="020B0503050000020004" pitchFamily="34" charset="0"/>
      <p:regular r:id="rId24"/>
      <p:bold r:id="rId25"/>
      <p:italic r:id="rId26"/>
      <p:boldItalic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Fira Sans Extra Condensed SemiBold" panose="020B0604020202020204" charset="0"/>
      <p:regular r:id="rId32"/>
      <p:bold r:id="rId33"/>
      <p:italic r:id="rId34"/>
      <p:boldItalic r:id="rId35"/>
    </p:embeddedFont>
    <p:embeddedFont>
      <p:font typeface="Georgia Pro Black" panose="02040A02050405020203" pitchFamily="18" charset="0"/>
      <p:bold r:id="rId36"/>
    </p:embeddedFont>
    <p:embeddedFont>
      <p:font typeface="Lexend Exa" panose="020B0604020202020204" charset="0"/>
      <p:regular r:id="rId37"/>
      <p:bold r:id="rId38"/>
    </p:embeddedFont>
    <p:embeddedFont>
      <p:font typeface="Lexend Exa Black" panose="020B0604020202020204" charset="0"/>
      <p:bold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Nº de professores(as)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 Condensed" panose="020B05030500000200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Linha 1</c:v>
                </c:pt>
                <c:pt idx="1">
                  <c:v>Linha 2</c:v>
                </c:pt>
                <c:pt idx="2">
                  <c:v>Linha 3</c:v>
                </c:pt>
                <c:pt idx="3">
                  <c:v>Linha 4</c:v>
                </c:pt>
                <c:pt idx="4">
                  <c:v>Linha 5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4-4457-B9E9-FE2F73DCBEA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Nº de produções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3646822585430629E-3"/>
                  <c:y val="-1.470545665074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34-4457-B9E9-FE2F73DCBEA7}"/>
                </c:ext>
              </c:extLst>
            </c:dLbl>
            <c:dLbl>
              <c:idx val="1"/>
              <c:layout>
                <c:manualLayout>
                  <c:x val="1.1237618710251716E-2"/>
                  <c:y val="-6.7399231047581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34-4457-B9E9-FE2F73DCBEA7}"/>
                </c:ext>
              </c:extLst>
            </c:dLbl>
            <c:dLbl>
              <c:idx val="2"/>
              <c:layout>
                <c:manualLayout>
                  <c:x val="9.3646822585430282E-3"/>
                  <c:y val="-1.6849807761895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34-4457-B9E9-FE2F73DCBEA7}"/>
                </c:ext>
              </c:extLst>
            </c:dLbl>
            <c:dLbl>
              <c:idx val="3"/>
              <c:layout>
                <c:manualLayout>
                  <c:x val="7.4917458068344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34-4457-B9E9-FE2F73DCBEA7}"/>
                </c:ext>
              </c:extLst>
            </c:dLbl>
            <c:dLbl>
              <c:idx val="4"/>
              <c:layout>
                <c:manualLayout>
                  <c:x val="1.49834916136688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34-4457-B9E9-FE2F73DCBE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 Condensed" panose="020B05030500000200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Linha 1</c:v>
                </c:pt>
                <c:pt idx="1">
                  <c:v>Linha 2</c:v>
                </c:pt>
                <c:pt idx="2">
                  <c:v>Linha 3</c:v>
                </c:pt>
                <c:pt idx="3">
                  <c:v>Linha 4</c:v>
                </c:pt>
                <c:pt idx="4">
                  <c:v>Linha 5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23</c:v>
                </c:pt>
                <c:pt idx="1">
                  <c:v>21</c:v>
                </c:pt>
                <c:pt idx="2">
                  <c:v>41</c:v>
                </c:pt>
                <c:pt idx="3">
                  <c:v>46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4-4457-B9E9-FE2F73DCBE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1218840"/>
        <c:axId val="501214264"/>
        <c:axId val="0"/>
      </c:bar3DChart>
      <c:catAx>
        <c:axId val="50121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" panose="020B0503050000020004" pitchFamily="34" charset="0"/>
                <a:ea typeface="+mn-ea"/>
                <a:cs typeface="+mn-cs"/>
              </a:defRPr>
            </a:pPr>
            <a:endParaRPr lang="pt-BR"/>
          </a:p>
        </c:txPr>
        <c:crossAx val="501214264"/>
        <c:crosses val="autoZero"/>
        <c:auto val="1"/>
        <c:lblAlgn val="ctr"/>
        <c:lblOffset val="100"/>
        <c:noMultiLvlLbl val="0"/>
      </c:catAx>
      <c:valAx>
        <c:axId val="501214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121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 Condensed" panose="020B05030500000200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A1 –A4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6918107075807602E-2"/>
          <c:y val="0.18494303414421406"/>
          <c:w val="0.96308189292419244"/>
          <c:h val="0.71710507212752428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3.28</c:v>
                </c:pt>
                <c:pt idx="1">
                  <c:v>4.2</c:v>
                </c:pt>
                <c:pt idx="2">
                  <c:v>4.55</c:v>
                </c:pt>
                <c:pt idx="3">
                  <c:v>5.1100000000000003</c:v>
                </c:pt>
                <c:pt idx="4">
                  <c:v>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B3-4620-B726-4DA4CE6FD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2017503"/>
        <c:axId val="1822017983"/>
      </c:lineChart>
      <c:catAx>
        <c:axId val="182201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2017983"/>
        <c:crosses val="autoZero"/>
        <c:auto val="1"/>
        <c:lblAlgn val="ctr"/>
        <c:lblOffset val="100"/>
        <c:noMultiLvlLbl val="0"/>
      </c:catAx>
      <c:valAx>
        <c:axId val="182201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2017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ARTIGOS QUALIFICADOS POR PROFESSOR/A A1-A4/</a:t>
            </a:r>
            <a:r>
              <a:rPr lang="pt-BR" dirty="0">
                <a:highlight>
                  <a:srgbClr val="FFFF00"/>
                </a:highlight>
              </a:rPr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ARTIGOS QUALIFICADOS POR PROFESSOR/A A1-A4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3C-4B62-9144-A234025F8F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3C-4B62-9144-A234025F8F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3C-4B62-9144-A234025F8FF1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3C-4B62-9144-A234025F8F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3C-4B62-9144-A234025F8FF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1.57</c:v>
                </c:pt>
                <c:pt idx="1">
                  <c:v>2.2000000000000002</c:v>
                </c:pt>
                <c:pt idx="2">
                  <c:v>1.77</c:v>
                </c:pt>
                <c:pt idx="3">
                  <c:v>2.5499999999999998</c:v>
                </c:pt>
                <c:pt idx="4">
                  <c:v>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9-489B-A92F-145B46D085C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17783388360193"/>
          <c:y val="0.13757751876155117"/>
          <c:w val="0.11895617271962193"/>
          <c:h val="0.817593596560483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39560f34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139560f34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895af6e4c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895af6e4c4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39560f0c7_0_17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139560f0c7_0_17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39560f0c7_0_17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139560f0c7_0_17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39560f0c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139560f0c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895af6e4c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895af6e4c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39560f0c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139560f0c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47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895af6e4c4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895af6e4c4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04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895af6e4c4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895af6e4c4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98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895af6e4c4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895af6e4c4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78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895af6e4c4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895af6e4c4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46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895af6e4c4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895af6e4c4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66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2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39560f0c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139560f0c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8e4ee22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8e4ee22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04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 rot="10800000">
            <a:off x="-2284633" y="-43225"/>
            <a:ext cx="5946900" cy="51435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dk1"/>
              </a:gs>
              <a:gs pos="32000">
                <a:schemeClr val="dk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6"/>
          <p:cNvGrpSpPr/>
          <p:nvPr/>
        </p:nvGrpSpPr>
        <p:grpSpPr>
          <a:xfrm>
            <a:off x="0" y="327088"/>
            <a:ext cx="9144000" cy="4489325"/>
            <a:chOff x="0" y="327088"/>
            <a:chExt cx="9144000" cy="4489325"/>
          </a:xfrm>
        </p:grpSpPr>
        <p:cxnSp>
          <p:nvCxnSpPr>
            <p:cNvPr id="125" name="Google Shape;125;p16"/>
            <p:cNvCxnSpPr/>
            <p:nvPr/>
          </p:nvCxnSpPr>
          <p:spPr>
            <a:xfrm>
              <a:off x="6113100" y="327088"/>
              <a:ext cx="303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16"/>
            <p:cNvCxnSpPr/>
            <p:nvPr/>
          </p:nvCxnSpPr>
          <p:spPr>
            <a:xfrm>
              <a:off x="0" y="4816413"/>
              <a:ext cx="303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787225" y="1636925"/>
            <a:ext cx="5569500" cy="2543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24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8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5481667" y="0"/>
            <a:ext cx="5946900" cy="51435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dk1"/>
              </a:gs>
              <a:gs pos="32000">
                <a:schemeClr val="dk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0" y="327088"/>
            <a:ext cx="9144000" cy="4489325"/>
            <a:chOff x="0" y="327088"/>
            <a:chExt cx="9144000" cy="4489325"/>
          </a:xfrm>
        </p:grpSpPr>
        <p:cxnSp>
          <p:nvCxnSpPr>
            <p:cNvPr id="39" name="Google Shape;39;p5"/>
            <p:cNvCxnSpPr/>
            <p:nvPr/>
          </p:nvCxnSpPr>
          <p:spPr>
            <a:xfrm>
              <a:off x="6113100" y="327088"/>
              <a:ext cx="303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5"/>
            <p:cNvCxnSpPr/>
            <p:nvPr/>
          </p:nvCxnSpPr>
          <p:spPr>
            <a:xfrm>
              <a:off x="0" y="4816413"/>
              <a:ext cx="303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24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713225" y="1751850"/>
            <a:ext cx="3499800" cy="896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Lexend Exa Black"/>
                <a:ea typeface="Lexend Exa Black"/>
                <a:cs typeface="Lexend Exa Black"/>
                <a:sym typeface="Lexend Exa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713250" y="2628350"/>
            <a:ext cx="3499800" cy="1521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4930901" y="1751850"/>
            <a:ext cx="3499800" cy="896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Lexend Exa Black"/>
                <a:ea typeface="Lexend Exa Black"/>
                <a:cs typeface="Lexend Exa Black"/>
                <a:sym typeface="Lexend Exa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4930925" y="2628350"/>
            <a:ext cx="3499800" cy="1521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49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3"/>
          <p:cNvGrpSpPr/>
          <p:nvPr/>
        </p:nvGrpSpPr>
        <p:grpSpPr>
          <a:xfrm>
            <a:off x="-2284633" y="-10250"/>
            <a:ext cx="13713200" cy="5153750"/>
            <a:chOff x="-2284633" y="-10250"/>
            <a:chExt cx="13713200" cy="5153750"/>
          </a:xfrm>
        </p:grpSpPr>
        <p:sp>
          <p:nvSpPr>
            <p:cNvPr id="92" name="Google Shape;92;p13"/>
            <p:cNvSpPr/>
            <p:nvPr/>
          </p:nvSpPr>
          <p:spPr>
            <a:xfrm rot="10800000">
              <a:off x="-2284633" y="-10250"/>
              <a:ext cx="5946900" cy="51435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dk1"/>
                </a:gs>
                <a:gs pos="32000">
                  <a:schemeClr val="dk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481667" y="0"/>
              <a:ext cx="5946900" cy="51435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dk1"/>
                </a:gs>
                <a:gs pos="32000">
                  <a:schemeClr val="dk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0" y="327088"/>
            <a:ext cx="9144000" cy="4489325"/>
            <a:chOff x="0" y="327088"/>
            <a:chExt cx="9144000" cy="4489325"/>
          </a:xfrm>
        </p:grpSpPr>
        <p:cxnSp>
          <p:nvCxnSpPr>
            <p:cNvPr id="95" name="Google Shape;95;p13"/>
            <p:cNvCxnSpPr/>
            <p:nvPr/>
          </p:nvCxnSpPr>
          <p:spPr>
            <a:xfrm>
              <a:off x="6113100" y="327088"/>
              <a:ext cx="303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0" y="4816413"/>
              <a:ext cx="303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713225" y="2380750"/>
            <a:ext cx="2248500" cy="4512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Lexend Exa Black"/>
                <a:ea typeface="Lexend Exa Black"/>
                <a:cs typeface="Lexend Exa Black"/>
                <a:sym typeface="Lexend Exa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2"/>
          </p:nvPr>
        </p:nvSpPr>
        <p:spPr>
          <a:xfrm>
            <a:off x="713225" y="2831950"/>
            <a:ext cx="2248500" cy="1362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3"/>
          </p:nvPr>
        </p:nvSpPr>
        <p:spPr>
          <a:xfrm>
            <a:off x="3447725" y="2380751"/>
            <a:ext cx="2248500" cy="4512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Lexend Exa Black"/>
                <a:ea typeface="Lexend Exa Black"/>
                <a:cs typeface="Lexend Exa Black"/>
                <a:sym typeface="Lexend Exa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4"/>
          </p:nvPr>
        </p:nvSpPr>
        <p:spPr>
          <a:xfrm>
            <a:off x="3447725" y="2831950"/>
            <a:ext cx="2248500" cy="1362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5"/>
          </p:nvPr>
        </p:nvSpPr>
        <p:spPr>
          <a:xfrm>
            <a:off x="6182225" y="2380751"/>
            <a:ext cx="2248500" cy="4512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Lexend Exa Black"/>
                <a:ea typeface="Lexend Exa Black"/>
                <a:cs typeface="Lexend Exa Black"/>
                <a:sym typeface="Lexend Exa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6"/>
          </p:nvPr>
        </p:nvSpPr>
        <p:spPr>
          <a:xfrm>
            <a:off x="6182225" y="2831950"/>
            <a:ext cx="2248500" cy="1362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hasCustomPrompt="1"/>
          </p:nvPr>
        </p:nvSpPr>
        <p:spPr>
          <a:xfrm>
            <a:off x="713225" y="1738988"/>
            <a:ext cx="2248500" cy="527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7" hasCustomPrompt="1"/>
          </p:nvPr>
        </p:nvSpPr>
        <p:spPr>
          <a:xfrm>
            <a:off x="3447725" y="1738988"/>
            <a:ext cx="2248500" cy="527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8" hasCustomPrompt="1"/>
          </p:nvPr>
        </p:nvSpPr>
        <p:spPr>
          <a:xfrm>
            <a:off x="6182225" y="1738988"/>
            <a:ext cx="2248500" cy="527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9"/>
          </p:nvPr>
        </p:nvSpPr>
        <p:spPr>
          <a:xfrm>
            <a:off x="713225" y="521225"/>
            <a:ext cx="7717500" cy="624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66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96433" y="-45925"/>
            <a:ext cx="9936850" cy="5235350"/>
            <a:chOff x="-396433" y="-45925"/>
            <a:chExt cx="9936850" cy="523535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-396433" y="-45925"/>
              <a:ext cx="5946900" cy="51435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dk1"/>
                </a:gs>
                <a:gs pos="32000">
                  <a:schemeClr val="dk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93517" y="45925"/>
              <a:ext cx="5946900" cy="51435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dk1"/>
                </a:gs>
                <a:gs pos="32000">
                  <a:schemeClr val="dk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0" y="327088"/>
            <a:ext cx="9144000" cy="4489325"/>
            <a:chOff x="0" y="327088"/>
            <a:chExt cx="9144000" cy="4489325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6113100" y="327088"/>
              <a:ext cx="303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4816413"/>
              <a:ext cx="303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225" y="1225725"/>
            <a:ext cx="7717800" cy="225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3225" y="3495075"/>
            <a:ext cx="7717800" cy="42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88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09A6-2148-48F2-BA77-1C881D16CE36}" type="datetimeFigureOut">
              <a:rPr lang="pt-BR" smtClean="0"/>
              <a:t>29/04/2023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A734-8D40-4CA5-9A39-D85A52271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0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 flipH="1">
            <a:off x="-31050" y="914250"/>
            <a:ext cx="9206100" cy="3315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ctrTitle"/>
          </p:nvPr>
        </p:nvSpPr>
        <p:spPr>
          <a:xfrm>
            <a:off x="608633" y="2052138"/>
            <a:ext cx="7926683" cy="20520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UNIVERSIDADE FEDERAL DA PARAÍBA</a:t>
            </a:r>
            <a:br>
              <a:rPr lang="pt-BR" sz="32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sz="32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(JOÃO PESSOA) (UFPB-JP)</a:t>
            </a:r>
            <a:br>
              <a:rPr lang="pt-BR" sz="32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pt-BR" sz="32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sz="32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Programa: EDUCAÇÃO (24001015001P4)</a:t>
            </a:r>
            <a:br>
              <a:rPr lang="pt-BR" sz="32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pt-BR" sz="20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pt-BR" sz="20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sz="20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Prof.ª Dr.ª Wilma Coelho &amp; Marta Araújo </a:t>
            </a:r>
            <a:br>
              <a:rPr lang="pt-BR" sz="20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sz="20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28.04.2023</a:t>
            </a:r>
            <a:endParaRPr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1DADF2E-AF6C-69AB-781B-DA2010890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25930"/>
              </p:ext>
            </p:extLst>
          </p:nvPr>
        </p:nvGraphicFramePr>
        <p:xfrm>
          <a:off x="580292" y="357554"/>
          <a:ext cx="7857465" cy="122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236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29042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29042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30892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30892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27192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28115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28115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28115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86489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67987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736348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45101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Georgia Pro Black" panose="02040A02050405020203" pitchFamily="18" charset="0"/>
                        </a:rPr>
                        <a:t>LINHA 03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Georgia Pro Black" panose="02040A02050405020203" pitchFamily="18" charset="0"/>
                        </a:rPr>
                        <a:t>POLÍTICAS EDUCACIONAIS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 03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09 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05 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29 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AB4788F-59B7-7807-36EE-BFC324022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32711"/>
              </p:ext>
            </p:extLst>
          </p:nvPr>
        </p:nvGraphicFramePr>
        <p:xfrm>
          <a:off x="580292" y="1918009"/>
          <a:ext cx="7857464" cy="1110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8406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31173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31173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33029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33029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29316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30244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30244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30244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88476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69911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712219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389573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LINHA 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PROCESSO DE ENSINO – APRENDIZAGEM</a:t>
                      </a:r>
                    </a:p>
                  </a:txBody>
                  <a:tcPr marL="51435" marR="5143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32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32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 05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08 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05 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04 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27 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27A64AA-EE46-3585-7A31-594728683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30039"/>
              </p:ext>
            </p:extLst>
          </p:nvPr>
        </p:nvGraphicFramePr>
        <p:xfrm>
          <a:off x="528248" y="3444970"/>
          <a:ext cx="7857468" cy="1110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31427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31427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33284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33284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29570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30497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30497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30497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88712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70141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664573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52860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LINHA 05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ESTUDOS CULTURAIS DA EDUCAÇÃO</a:t>
                      </a:r>
                    </a:p>
                  </a:txBody>
                  <a:tcPr marL="51435" marR="51435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29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29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 03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05 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04 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21 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2FACC36C-EB1B-DBB7-27E8-5288A7FB1261}"/>
              </a:ext>
            </a:extLst>
          </p:cNvPr>
          <p:cNvSpPr txBox="1"/>
          <p:nvPr/>
        </p:nvSpPr>
        <p:spPr>
          <a:xfrm>
            <a:off x="580292" y="4620280"/>
            <a:ext cx="8304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dirty="0"/>
              <a:t>Fonte: Currículo Lattes, março,2023/documento sucupira -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- COELHO,W;ARAÚJO,M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A636B-899B-6C6D-0F39-A7245751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50" y="-1"/>
            <a:ext cx="7879568" cy="1004455"/>
          </a:xfrm>
        </p:spPr>
        <p:txBody>
          <a:bodyPr/>
          <a:lstStyle/>
          <a:p>
            <a:pPr algn="ctr"/>
            <a:r>
              <a:rPr lang="pt-BR" sz="2000" dirty="0"/>
              <a:t>Comparativo nº de docentes e nº de artigos A1-B4 </a:t>
            </a:r>
            <a:r>
              <a:rPr lang="pt-BR" sz="2000" dirty="0">
                <a:highlight>
                  <a:srgbClr val="FFFF00"/>
                </a:highlight>
              </a:rPr>
              <a:t>- 2021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86D6A34-3D58-DAC8-A4F3-2911680B9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495449"/>
              </p:ext>
            </p:extLst>
          </p:nvPr>
        </p:nvGraphicFramePr>
        <p:xfrm>
          <a:off x="364273" y="661639"/>
          <a:ext cx="8422887" cy="395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0DEDE7E-B0A0-3746-4A64-85901E5E8C39}"/>
              </a:ext>
            </a:extLst>
          </p:cNvPr>
          <p:cNvSpPr txBox="1"/>
          <p:nvPr/>
        </p:nvSpPr>
        <p:spPr>
          <a:xfrm>
            <a:off x="865908" y="4620280"/>
            <a:ext cx="827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Currículo Lattes, março,2023/documento sucupira -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93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F88CC-FF9B-D645-6DD6-3A4FF047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RELAÇÃO POR PROFESSOR/A –</a:t>
            </a:r>
            <a:r>
              <a:rPr lang="pt-BR" dirty="0">
                <a:highlight>
                  <a:srgbClr val="FFFF00"/>
                </a:highlight>
              </a:rPr>
              <a:t>2021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5B6786-9DEB-96FC-EE5A-9244ABF60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5D73C7-D14F-218C-0120-30351DCE6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611673"/>
              </p:ext>
            </p:extLst>
          </p:nvPr>
        </p:nvGraphicFramePr>
        <p:xfrm>
          <a:off x="710225" y="1017849"/>
          <a:ext cx="8069502" cy="361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1352DD41-57E1-466D-2B73-868A794175BE}"/>
              </a:ext>
            </a:extLst>
          </p:cNvPr>
          <p:cNvSpPr txBox="1"/>
          <p:nvPr/>
        </p:nvSpPr>
        <p:spPr>
          <a:xfrm>
            <a:off x="588817" y="4628939"/>
            <a:ext cx="8341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Currículo Lattes, março,2023/documento sucupira -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- COELHO,W;ARAÚJO,M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602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3769D1-CFDA-D02B-E22F-60F8DF490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4D4CC5B-140D-5178-98C8-87C036B7D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622336"/>
              </p:ext>
            </p:extLst>
          </p:nvPr>
        </p:nvGraphicFramePr>
        <p:xfrm>
          <a:off x="520390" y="156117"/>
          <a:ext cx="8274205" cy="445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261187-99A8-B330-31ED-2D5B3A779894}"/>
              </a:ext>
            </a:extLst>
          </p:cNvPr>
          <p:cNvSpPr txBox="1"/>
          <p:nvPr/>
        </p:nvSpPr>
        <p:spPr>
          <a:xfrm>
            <a:off x="803515" y="4606975"/>
            <a:ext cx="7820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Currículo Lattes, março,2023/documento sucupira -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79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5C11D01-52F4-FA7E-938F-1ACE9F9B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545" y="64024"/>
            <a:ext cx="2993603" cy="624000"/>
          </a:xfrm>
        </p:spPr>
        <p:txBody>
          <a:bodyPr/>
          <a:lstStyle/>
          <a:p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</a:t>
            </a:r>
          </a:p>
        </p:txBody>
      </p:sp>
      <p:grpSp>
        <p:nvGrpSpPr>
          <p:cNvPr id="29" name="Google Shape;361;p20">
            <a:extLst>
              <a:ext uri="{FF2B5EF4-FFF2-40B4-BE49-F238E27FC236}">
                <a16:creationId xmlns:a16="http://schemas.microsoft.com/office/drawing/2014/main" id="{B3085BF7-2679-8AF6-1970-BAEBFA9100F0}"/>
              </a:ext>
            </a:extLst>
          </p:cNvPr>
          <p:cNvGrpSpPr/>
          <p:nvPr/>
        </p:nvGrpSpPr>
        <p:grpSpPr>
          <a:xfrm>
            <a:off x="4945863" y="1225175"/>
            <a:ext cx="3762201" cy="457200"/>
            <a:chOff x="4945863" y="1225175"/>
            <a:chExt cx="3762201" cy="457200"/>
          </a:xfrm>
        </p:grpSpPr>
        <p:sp>
          <p:nvSpPr>
            <p:cNvPr id="30" name="Google Shape;362;p20">
              <a:extLst>
                <a:ext uri="{FF2B5EF4-FFF2-40B4-BE49-F238E27FC236}">
                  <a16:creationId xmlns:a16="http://schemas.microsoft.com/office/drawing/2014/main" id="{BE436AE0-BABE-1C38-E830-13E8E30123B2}"/>
                </a:ext>
              </a:extLst>
            </p:cNvPr>
            <p:cNvSpPr txBox="1"/>
            <p:nvPr/>
          </p:nvSpPr>
          <p:spPr>
            <a:xfrm>
              <a:off x="4945863" y="1225175"/>
              <a:ext cx="7686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01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  <p:sp>
          <p:nvSpPr>
            <p:cNvPr id="32" name="Google Shape;364;p20">
              <a:extLst>
                <a:ext uri="{FF2B5EF4-FFF2-40B4-BE49-F238E27FC236}">
                  <a16:creationId xmlns:a16="http://schemas.microsoft.com/office/drawing/2014/main" id="{8F81A7EC-B8BD-65C5-3DF0-0152D2E5BC5D}"/>
                </a:ext>
              </a:extLst>
            </p:cNvPr>
            <p:cNvSpPr txBox="1"/>
            <p:nvPr/>
          </p:nvSpPr>
          <p:spPr>
            <a:xfrm>
              <a:off x="5714461" y="1225175"/>
              <a:ext cx="2993603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Projetos de Pesquisa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</p:grpSp>
      <p:grpSp>
        <p:nvGrpSpPr>
          <p:cNvPr id="34" name="Google Shape;366;p20">
            <a:extLst>
              <a:ext uri="{FF2B5EF4-FFF2-40B4-BE49-F238E27FC236}">
                <a16:creationId xmlns:a16="http://schemas.microsoft.com/office/drawing/2014/main" id="{67599969-8470-8F50-D4F6-07135317653B}"/>
              </a:ext>
            </a:extLst>
          </p:cNvPr>
          <p:cNvGrpSpPr/>
          <p:nvPr/>
        </p:nvGrpSpPr>
        <p:grpSpPr>
          <a:xfrm>
            <a:off x="4945863" y="2090658"/>
            <a:ext cx="2808899" cy="457200"/>
            <a:chOff x="4945863" y="2090658"/>
            <a:chExt cx="2808899" cy="457200"/>
          </a:xfrm>
        </p:grpSpPr>
        <p:sp>
          <p:nvSpPr>
            <p:cNvPr id="35" name="Google Shape;367;p20">
              <a:extLst>
                <a:ext uri="{FF2B5EF4-FFF2-40B4-BE49-F238E27FC236}">
                  <a16:creationId xmlns:a16="http://schemas.microsoft.com/office/drawing/2014/main" id="{45D14CE2-F2F3-003D-577D-BC2E8FABB597}"/>
                </a:ext>
              </a:extLst>
            </p:cNvPr>
            <p:cNvSpPr txBox="1"/>
            <p:nvPr/>
          </p:nvSpPr>
          <p:spPr>
            <a:xfrm>
              <a:off x="4945863" y="2090658"/>
              <a:ext cx="768600" cy="45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02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  <p:sp>
          <p:nvSpPr>
            <p:cNvPr id="37" name="Google Shape;369;p20">
              <a:extLst>
                <a:ext uri="{FF2B5EF4-FFF2-40B4-BE49-F238E27FC236}">
                  <a16:creationId xmlns:a16="http://schemas.microsoft.com/office/drawing/2014/main" id="{68028041-AD88-1EAA-D0AD-35BDC71CD6E9}"/>
                </a:ext>
              </a:extLst>
            </p:cNvPr>
            <p:cNvSpPr txBox="1"/>
            <p:nvPr/>
          </p:nvSpPr>
          <p:spPr>
            <a:xfrm>
              <a:off x="5714462" y="2090658"/>
              <a:ext cx="2040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Ementas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</p:grpSp>
      <p:grpSp>
        <p:nvGrpSpPr>
          <p:cNvPr id="39" name="Google Shape;371;p20">
            <a:extLst>
              <a:ext uri="{FF2B5EF4-FFF2-40B4-BE49-F238E27FC236}">
                <a16:creationId xmlns:a16="http://schemas.microsoft.com/office/drawing/2014/main" id="{08299231-2F9D-FDBC-1398-409DC4752AE8}"/>
              </a:ext>
            </a:extLst>
          </p:cNvPr>
          <p:cNvGrpSpPr/>
          <p:nvPr/>
        </p:nvGrpSpPr>
        <p:grpSpPr>
          <a:xfrm>
            <a:off x="4945863" y="2956142"/>
            <a:ext cx="2808899" cy="457200"/>
            <a:chOff x="4945863" y="2956142"/>
            <a:chExt cx="2808899" cy="457200"/>
          </a:xfrm>
        </p:grpSpPr>
        <p:sp>
          <p:nvSpPr>
            <p:cNvPr id="40" name="Google Shape;372;p20">
              <a:extLst>
                <a:ext uri="{FF2B5EF4-FFF2-40B4-BE49-F238E27FC236}">
                  <a16:creationId xmlns:a16="http://schemas.microsoft.com/office/drawing/2014/main" id="{D782B778-703E-5BCB-5C53-078CE244B6BB}"/>
                </a:ext>
              </a:extLst>
            </p:cNvPr>
            <p:cNvSpPr txBox="1"/>
            <p:nvPr/>
          </p:nvSpPr>
          <p:spPr>
            <a:xfrm>
              <a:off x="4945863" y="2956142"/>
              <a:ext cx="7686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03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  <p:sp>
          <p:nvSpPr>
            <p:cNvPr id="42" name="Google Shape;374;p20">
              <a:extLst>
                <a:ext uri="{FF2B5EF4-FFF2-40B4-BE49-F238E27FC236}">
                  <a16:creationId xmlns:a16="http://schemas.microsoft.com/office/drawing/2014/main" id="{E933DBE6-45A9-F3CC-BB0C-B359038CD145}"/>
                </a:ext>
              </a:extLst>
            </p:cNvPr>
            <p:cNvSpPr txBox="1"/>
            <p:nvPr/>
          </p:nvSpPr>
          <p:spPr>
            <a:xfrm>
              <a:off x="5714462" y="2956142"/>
              <a:ext cx="2040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Linhas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</p:grpSp>
      <p:grpSp>
        <p:nvGrpSpPr>
          <p:cNvPr id="44" name="Google Shape;376;p20">
            <a:extLst>
              <a:ext uri="{FF2B5EF4-FFF2-40B4-BE49-F238E27FC236}">
                <a16:creationId xmlns:a16="http://schemas.microsoft.com/office/drawing/2014/main" id="{57A81544-310F-FAB8-B39F-389D406FA141}"/>
              </a:ext>
            </a:extLst>
          </p:cNvPr>
          <p:cNvGrpSpPr/>
          <p:nvPr/>
        </p:nvGrpSpPr>
        <p:grpSpPr>
          <a:xfrm>
            <a:off x="4945863" y="3821625"/>
            <a:ext cx="2808899" cy="457200"/>
            <a:chOff x="4945863" y="3821625"/>
            <a:chExt cx="2808899" cy="457200"/>
          </a:xfrm>
        </p:grpSpPr>
        <p:sp>
          <p:nvSpPr>
            <p:cNvPr id="45" name="Google Shape;377;p20">
              <a:extLst>
                <a:ext uri="{FF2B5EF4-FFF2-40B4-BE49-F238E27FC236}">
                  <a16:creationId xmlns:a16="http://schemas.microsoft.com/office/drawing/2014/main" id="{B96E8B3D-E4F2-CD78-5839-435C5C6B759B}"/>
                </a:ext>
              </a:extLst>
            </p:cNvPr>
            <p:cNvSpPr txBox="1"/>
            <p:nvPr/>
          </p:nvSpPr>
          <p:spPr>
            <a:xfrm>
              <a:off x="4945863" y="3821625"/>
              <a:ext cx="768600" cy="457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04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  <p:sp>
          <p:nvSpPr>
            <p:cNvPr id="47" name="Google Shape;379;p20">
              <a:extLst>
                <a:ext uri="{FF2B5EF4-FFF2-40B4-BE49-F238E27FC236}">
                  <a16:creationId xmlns:a16="http://schemas.microsoft.com/office/drawing/2014/main" id="{1F4C3A8C-8F57-1E90-069C-B8A1E34E452F}"/>
                </a:ext>
              </a:extLst>
            </p:cNvPr>
            <p:cNvSpPr txBox="1"/>
            <p:nvPr/>
          </p:nvSpPr>
          <p:spPr>
            <a:xfrm>
              <a:off x="5714462" y="3821625"/>
              <a:ext cx="2040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Produções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</p:grpSp>
      <p:sp>
        <p:nvSpPr>
          <p:cNvPr id="50" name="Google Shape;382;p20">
            <a:extLst>
              <a:ext uri="{FF2B5EF4-FFF2-40B4-BE49-F238E27FC236}">
                <a16:creationId xmlns:a16="http://schemas.microsoft.com/office/drawing/2014/main" id="{FC1AD6C9-5974-93F2-31DE-E18DCD961FD6}"/>
              </a:ext>
            </a:extLst>
          </p:cNvPr>
          <p:cNvSpPr/>
          <p:nvPr/>
        </p:nvSpPr>
        <p:spPr>
          <a:xfrm>
            <a:off x="1118846" y="1500075"/>
            <a:ext cx="1431857" cy="1177323"/>
          </a:xfrm>
          <a:custGeom>
            <a:avLst/>
            <a:gdLst/>
            <a:ahLst/>
            <a:cxnLst/>
            <a:rect l="l" t="t" r="r" b="b"/>
            <a:pathLst>
              <a:path w="105887" h="87064" extrusionOk="0">
                <a:moveTo>
                  <a:pt x="0" y="0"/>
                </a:moveTo>
                <a:lnTo>
                  <a:pt x="0" y="39127"/>
                </a:lnTo>
                <a:lnTo>
                  <a:pt x="0" y="61490"/>
                </a:lnTo>
                <a:lnTo>
                  <a:pt x="0" y="87063"/>
                </a:lnTo>
                <a:lnTo>
                  <a:pt x="27746" y="87063"/>
                </a:lnTo>
                <a:lnTo>
                  <a:pt x="27702" y="87018"/>
                </a:lnTo>
                <a:lnTo>
                  <a:pt x="27746" y="87018"/>
                </a:lnTo>
                <a:cubicBezTo>
                  <a:pt x="28526" y="87017"/>
                  <a:pt x="29307" y="86929"/>
                  <a:pt x="30093" y="86882"/>
                </a:cubicBezTo>
                <a:cubicBezTo>
                  <a:pt x="29069" y="75368"/>
                  <a:pt x="34002" y="68233"/>
                  <a:pt x="43187" y="67938"/>
                </a:cubicBezTo>
                <a:cubicBezTo>
                  <a:pt x="43363" y="67933"/>
                  <a:pt x="43538" y="67930"/>
                  <a:pt x="43713" y="67930"/>
                </a:cubicBezTo>
                <a:cubicBezTo>
                  <a:pt x="47496" y="67930"/>
                  <a:pt x="50915" y="69263"/>
                  <a:pt x="53581" y="72088"/>
                </a:cubicBezTo>
                <a:cubicBezTo>
                  <a:pt x="57521" y="76263"/>
                  <a:pt x="58510" y="81240"/>
                  <a:pt x="56917" y="86706"/>
                </a:cubicBezTo>
                <a:cubicBezTo>
                  <a:pt x="57387" y="86850"/>
                  <a:pt x="57613" y="86978"/>
                  <a:pt x="57837" y="86979"/>
                </a:cubicBezTo>
                <a:cubicBezTo>
                  <a:pt x="66964" y="86999"/>
                  <a:pt x="76090" y="86977"/>
                  <a:pt x="85217" y="87042"/>
                </a:cubicBezTo>
                <a:cubicBezTo>
                  <a:pt x="85230" y="87042"/>
                  <a:pt x="85243" y="87042"/>
                  <a:pt x="85255" y="87042"/>
                </a:cubicBezTo>
                <a:cubicBezTo>
                  <a:pt x="85418" y="87042"/>
                  <a:pt x="85562" y="87030"/>
                  <a:pt x="85695" y="87013"/>
                </a:cubicBezTo>
                <a:lnTo>
                  <a:pt x="86948" y="87013"/>
                </a:lnTo>
                <a:lnTo>
                  <a:pt x="86948" y="85755"/>
                </a:lnTo>
                <a:cubicBezTo>
                  <a:pt x="86986" y="85428"/>
                  <a:pt x="86977" y="85061"/>
                  <a:pt x="86977" y="84681"/>
                </a:cubicBezTo>
                <a:cubicBezTo>
                  <a:pt x="86965" y="76274"/>
                  <a:pt x="86968" y="67866"/>
                  <a:pt x="86976" y="59457"/>
                </a:cubicBezTo>
                <a:cubicBezTo>
                  <a:pt x="86977" y="58620"/>
                  <a:pt x="87049" y="57783"/>
                  <a:pt x="87088" y="56932"/>
                </a:cubicBezTo>
                <a:cubicBezTo>
                  <a:pt x="88215" y="57058"/>
                  <a:pt x="89301" y="57121"/>
                  <a:pt x="90345" y="57121"/>
                </a:cubicBezTo>
                <a:cubicBezTo>
                  <a:pt x="99487" y="57121"/>
                  <a:pt x="105302" y="52350"/>
                  <a:pt x="105684" y="44467"/>
                </a:cubicBezTo>
                <a:cubicBezTo>
                  <a:pt x="105887" y="40301"/>
                  <a:pt x="104627" y="36665"/>
                  <a:pt x="101697" y="33784"/>
                </a:cubicBezTo>
                <a:cubicBezTo>
                  <a:pt x="98900" y="31033"/>
                  <a:pt x="95669" y="29770"/>
                  <a:pt x="92073" y="29770"/>
                </a:cubicBezTo>
                <a:cubicBezTo>
                  <a:pt x="90457" y="29770"/>
                  <a:pt x="88767" y="30025"/>
                  <a:pt x="87010" y="30514"/>
                </a:cubicBezTo>
                <a:lnTo>
                  <a:pt x="87010" y="334"/>
                </a:lnTo>
                <a:cubicBezTo>
                  <a:pt x="86957" y="326"/>
                  <a:pt x="86909" y="320"/>
                  <a:pt x="86859" y="313"/>
                </a:cubicBezTo>
                <a:lnTo>
                  <a:pt x="8685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Google Shape;383;p20">
            <a:extLst>
              <a:ext uri="{FF2B5EF4-FFF2-40B4-BE49-F238E27FC236}">
                <a16:creationId xmlns:a16="http://schemas.microsoft.com/office/drawing/2014/main" id="{A992EB57-2005-BB73-6114-3D7F63AE3A8D}"/>
              </a:ext>
            </a:extLst>
          </p:cNvPr>
          <p:cNvSpPr/>
          <p:nvPr/>
        </p:nvSpPr>
        <p:spPr>
          <a:xfrm>
            <a:off x="2370137" y="3003304"/>
            <a:ext cx="1431870" cy="1177323"/>
          </a:xfrm>
          <a:custGeom>
            <a:avLst/>
            <a:gdLst/>
            <a:ahLst/>
            <a:cxnLst/>
            <a:rect l="l" t="t" r="r" b="b"/>
            <a:pathLst>
              <a:path w="105888" h="87064" extrusionOk="0">
                <a:moveTo>
                  <a:pt x="78142" y="0"/>
                </a:moveTo>
                <a:lnTo>
                  <a:pt x="78187" y="46"/>
                </a:lnTo>
                <a:lnTo>
                  <a:pt x="78142" y="46"/>
                </a:lnTo>
                <a:cubicBezTo>
                  <a:pt x="77361" y="46"/>
                  <a:pt x="76580" y="134"/>
                  <a:pt x="75795" y="182"/>
                </a:cubicBezTo>
                <a:cubicBezTo>
                  <a:pt x="76818" y="11694"/>
                  <a:pt x="71886" y="18831"/>
                  <a:pt x="62701" y="19125"/>
                </a:cubicBezTo>
                <a:cubicBezTo>
                  <a:pt x="62525" y="19131"/>
                  <a:pt x="62350" y="19134"/>
                  <a:pt x="62175" y="19134"/>
                </a:cubicBezTo>
                <a:cubicBezTo>
                  <a:pt x="58391" y="19134"/>
                  <a:pt x="54972" y="17801"/>
                  <a:pt x="52306" y="14976"/>
                </a:cubicBezTo>
                <a:cubicBezTo>
                  <a:pt x="48366" y="10801"/>
                  <a:pt x="47377" y="5824"/>
                  <a:pt x="48971" y="356"/>
                </a:cubicBezTo>
                <a:cubicBezTo>
                  <a:pt x="48500" y="214"/>
                  <a:pt x="48276" y="86"/>
                  <a:pt x="48050" y="85"/>
                </a:cubicBezTo>
                <a:cubicBezTo>
                  <a:pt x="38923" y="65"/>
                  <a:pt x="29797" y="86"/>
                  <a:pt x="20671" y="21"/>
                </a:cubicBezTo>
                <a:cubicBezTo>
                  <a:pt x="20664" y="21"/>
                  <a:pt x="20657" y="21"/>
                  <a:pt x="20650" y="21"/>
                </a:cubicBezTo>
                <a:cubicBezTo>
                  <a:pt x="20480" y="21"/>
                  <a:pt x="20331" y="33"/>
                  <a:pt x="20192" y="51"/>
                </a:cubicBezTo>
                <a:lnTo>
                  <a:pt x="18939" y="51"/>
                </a:lnTo>
                <a:lnTo>
                  <a:pt x="18939" y="1308"/>
                </a:lnTo>
                <a:cubicBezTo>
                  <a:pt x="18901" y="1636"/>
                  <a:pt x="18910" y="2003"/>
                  <a:pt x="18911" y="2382"/>
                </a:cubicBezTo>
                <a:cubicBezTo>
                  <a:pt x="18923" y="10790"/>
                  <a:pt x="18919" y="19198"/>
                  <a:pt x="18911" y="27606"/>
                </a:cubicBezTo>
                <a:cubicBezTo>
                  <a:pt x="18910" y="28444"/>
                  <a:pt x="18838" y="29281"/>
                  <a:pt x="18799" y="30132"/>
                </a:cubicBezTo>
                <a:cubicBezTo>
                  <a:pt x="17672" y="30005"/>
                  <a:pt x="16585" y="29943"/>
                  <a:pt x="15541" y="29943"/>
                </a:cubicBezTo>
                <a:cubicBezTo>
                  <a:pt x="6399" y="29943"/>
                  <a:pt x="585" y="34714"/>
                  <a:pt x="203" y="42596"/>
                </a:cubicBezTo>
                <a:cubicBezTo>
                  <a:pt x="1" y="46762"/>
                  <a:pt x="1261" y="50399"/>
                  <a:pt x="4191" y="53280"/>
                </a:cubicBezTo>
                <a:cubicBezTo>
                  <a:pt x="6988" y="56031"/>
                  <a:pt x="10220" y="57293"/>
                  <a:pt x="13816" y="57293"/>
                </a:cubicBezTo>
                <a:cubicBezTo>
                  <a:pt x="15432" y="57293"/>
                  <a:pt x="17121" y="57038"/>
                  <a:pt x="18877" y="56549"/>
                </a:cubicBezTo>
                <a:lnTo>
                  <a:pt x="18877" y="86730"/>
                </a:lnTo>
                <a:cubicBezTo>
                  <a:pt x="18932" y="86736"/>
                  <a:pt x="18979" y="86743"/>
                  <a:pt x="19029" y="86750"/>
                </a:cubicBezTo>
                <a:lnTo>
                  <a:pt x="19029" y="87064"/>
                </a:lnTo>
                <a:lnTo>
                  <a:pt x="105887" y="87064"/>
                </a:lnTo>
                <a:lnTo>
                  <a:pt x="105887" y="47937"/>
                </a:lnTo>
                <a:lnTo>
                  <a:pt x="105887" y="25572"/>
                </a:lnTo>
                <a:lnTo>
                  <a:pt x="105887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Google Shape;384;p20">
            <a:extLst>
              <a:ext uri="{FF2B5EF4-FFF2-40B4-BE49-F238E27FC236}">
                <a16:creationId xmlns:a16="http://schemas.microsoft.com/office/drawing/2014/main" id="{838DA270-9AEC-90B5-96FC-A7FAB9A75AF7}"/>
              </a:ext>
            </a:extLst>
          </p:cNvPr>
          <p:cNvSpPr/>
          <p:nvPr/>
        </p:nvSpPr>
        <p:spPr>
          <a:xfrm>
            <a:off x="2622075" y="1497452"/>
            <a:ext cx="1177309" cy="1429423"/>
          </a:xfrm>
          <a:custGeom>
            <a:avLst/>
            <a:gdLst/>
            <a:ahLst/>
            <a:cxnLst/>
            <a:rect l="l" t="t" r="r" b="b"/>
            <a:pathLst>
              <a:path w="87063" h="105707" extrusionOk="0">
                <a:moveTo>
                  <a:pt x="0" y="0"/>
                </a:moveTo>
                <a:lnTo>
                  <a:pt x="0" y="27746"/>
                </a:lnTo>
                <a:lnTo>
                  <a:pt x="44" y="27702"/>
                </a:lnTo>
                <a:lnTo>
                  <a:pt x="44" y="27746"/>
                </a:lnTo>
                <a:cubicBezTo>
                  <a:pt x="45" y="28527"/>
                  <a:pt x="134" y="29307"/>
                  <a:pt x="182" y="30093"/>
                </a:cubicBezTo>
                <a:cubicBezTo>
                  <a:pt x="1184" y="30004"/>
                  <a:pt x="2152" y="29960"/>
                  <a:pt x="3086" y="29960"/>
                </a:cubicBezTo>
                <a:cubicBezTo>
                  <a:pt x="12884" y="29960"/>
                  <a:pt x="18855" y="34802"/>
                  <a:pt x="19125" y="43187"/>
                </a:cubicBezTo>
                <a:cubicBezTo>
                  <a:pt x="19253" y="47180"/>
                  <a:pt x="17931" y="50792"/>
                  <a:pt x="14975" y="53582"/>
                </a:cubicBezTo>
                <a:cubicBezTo>
                  <a:pt x="12061" y="56332"/>
                  <a:pt x="8756" y="57644"/>
                  <a:pt x="5167" y="57644"/>
                </a:cubicBezTo>
                <a:cubicBezTo>
                  <a:pt x="3614" y="57644"/>
                  <a:pt x="2007" y="57399"/>
                  <a:pt x="356" y="56917"/>
                </a:cubicBezTo>
                <a:cubicBezTo>
                  <a:pt x="213" y="57387"/>
                  <a:pt x="84" y="57613"/>
                  <a:pt x="84" y="57838"/>
                </a:cubicBezTo>
                <a:cubicBezTo>
                  <a:pt x="64" y="66964"/>
                  <a:pt x="85" y="76092"/>
                  <a:pt x="21" y="85217"/>
                </a:cubicBezTo>
                <a:cubicBezTo>
                  <a:pt x="20" y="85396"/>
                  <a:pt x="32" y="85551"/>
                  <a:pt x="50" y="85695"/>
                </a:cubicBezTo>
                <a:lnTo>
                  <a:pt x="50" y="86949"/>
                </a:lnTo>
                <a:lnTo>
                  <a:pt x="1308" y="86949"/>
                </a:lnTo>
                <a:cubicBezTo>
                  <a:pt x="1523" y="86974"/>
                  <a:pt x="1754" y="86979"/>
                  <a:pt x="1994" y="86979"/>
                </a:cubicBezTo>
                <a:cubicBezTo>
                  <a:pt x="2121" y="86979"/>
                  <a:pt x="2250" y="86977"/>
                  <a:pt x="2381" y="86977"/>
                </a:cubicBezTo>
                <a:cubicBezTo>
                  <a:pt x="6289" y="86972"/>
                  <a:pt x="10198" y="86969"/>
                  <a:pt x="14106" y="86969"/>
                </a:cubicBezTo>
                <a:cubicBezTo>
                  <a:pt x="18606" y="86969"/>
                  <a:pt x="23105" y="86972"/>
                  <a:pt x="27605" y="86977"/>
                </a:cubicBezTo>
                <a:cubicBezTo>
                  <a:pt x="28442" y="86977"/>
                  <a:pt x="29280" y="87049"/>
                  <a:pt x="30131" y="87088"/>
                </a:cubicBezTo>
                <a:cubicBezTo>
                  <a:pt x="28894" y="98090"/>
                  <a:pt x="33813" y="105259"/>
                  <a:pt x="42595" y="105686"/>
                </a:cubicBezTo>
                <a:cubicBezTo>
                  <a:pt x="42881" y="105700"/>
                  <a:pt x="43163" y="105706"/>
                  <a:pt x="43444" y="105706"/>
                </a:cubicBezTo>
                <a:cubicBezTo>
                  <a:pt x="47257" y="105706"/>
                  <a:pt x="50596" y="104426"/>
                  <a:pt x="53280" y="101697"/>
                </a:cubicBezTo>
                <a:cubicBezTo>
                  <a:pt x="57266" y="97644"/>
                  <a:pt x="58126" y="92677"/>
                  <a:pt x="56548" y="87010"/>
                </a:cubicBezTo>
                <a:lnTo>
                  <a:pt x="86730" y="87010"/>
                </a:lnTo>
                <a:cubicBezTo>
                  <a:pt x="86736" y="86957"/>
                  <a:pt x="86743" y="86910"/>
                  <a:pt x="86749" y="86859"/>
                </a:cubicBezTo>
                <a:lnTo>
                  <a:pt x="87062" y="86859"/>
                </a:lnTo>
                <a:lnTo>
                  <a:pt x="8706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Google Shape;385;p20">
            <a:extLst>
              <a:ext uri="{FF2B5EF4-FFF2-40B4-BE49-F238E27FC236}">
                <a16:creationId xmlns:a16="http://schemas.microsoft.com/office/drawing/2014/main" id="{ADA7597A-5439-9404-5606-B34B90686206}"/>
              </a:ext>
            </a:extLst>
          </p:cNvPr>
          <p:cNvSpPr/>
          <p:nvPr/>
        </p:nvSpPr>
        <p:spPr>
          <a:xfrm>
            <a:off x="1121469" y="2751204"/>
            <a:ext cx="1177323" cy="1429409"/>
          </a:xfrm>
          <a:custGeom>
            <a:avLst/>
            <a:gdLst/>
            <a:ahLst/>
            <a:cxnLst/>
            <a:rect l="l" t="t" r="r" b="b"/>
            <a:pathLst>
              <a:path w="87064" h="105706" extrusionOk="0">
                <a:moveTo>
                  <a:pt x="43615" y="0"/>
                </a:moveTo>
                <a:cubicBezTo>
                  <a:pt x="39804" y="0"/>
                  <a:pt x="36467" y="1281"/>
                  <a:pt x="33783" y="4009"/>
                </a:cubicBezTo>
                <a:cubicBezTo>
                  <a:pt x="29796" y="8062"/>
                  <a:pt x="28937" y="13029"/>
                  <a:pt x="30514" y="18696"/>
                </a:cubicBezTo>
                <a:lnTo>
                  <a:pt x="333" y="18696"/>
                </a:lnTo>
                <a:cubicBezTo>
                  <a:pt x="326" y="18750"/>
                  <a:pt x="320" y="18797"/>
                  <a:pt x="313" y="18848"/>
                </a:cubicBezTo>
                <a:lnTo>
                  <a:pt x="0" y="18848"/>
                </a:lnTo>
                <a:lnTo>
                  <a:pt x="0" y="105706"/>
                </a:lnTo>
                <a:lnTo>
                  <a:pt x="87063" y="105706"/>
                </a:lnTo>
                <a:lnTo>
                  <a:pt x="87063" y="77960"/>
                </a:lnTo>
                <a:lnTo>
                  <a:pt x="87018" y="78005"/>
                </a:lnTo>
                <a:lnTo>
                  <a:pt x="87018" y="77960"/>
                </a:lnTo>
                <a:cubicBezTo>
                  <a:pt x="87017" y="77179"/>
                  <a:pt x="86929" y="76399"/>
                  <a:pt x="86882" y="75613"/>
                </a:cubicBezTo>
                <a:cubicBezTo>
                  <a:pt x="85880" y="75702"/>
                  <a:pt x="84911" y="75746"/>
                  <a:pt x="83977" y="75746"/>
                </a:cubicBezTo>
                <a:cubicBezTo>
                  <a:pt x="74178" y="75746"/>
                  <a:pt x="68207" y="70905"/>
                  <a:pt x="67937" y="62520"/>
                </a:cubicBezTo>
                <a:cubicBezTo>
                  <a:pt x="67809" y="58526"/>
                  <a:pt x="69132" y="54913"/>
                  <a:pt x="72088" y="52124"/>
                </a:cubicBezTo>
                <a:cubicBezTo>
                  <a:pt x="75001" y="49374"/>
                  <a:pt x="78306" y="48062"/>
                  <a:pt x="81895" y="48062"/>
                </a:cubicBezTo>
                <a:cubicBezTo>
                  <a:pt x="83448" y="48062"/>
                  <a:pt x="85055" y="48308"/>
                  <a:pt x="86706" y="48789"/>
                </a:cubicBezTo>
                <a:cubicBezTo>
                  <a:pt x="86850" y="48319"/>
                  <a:pt x="86978" y="48094"/>
                  <a:pt x="86979" y="47868"/>
                </a:cubicBezTo>
                <a:cubicBezTo>
                  <a:pt x="86998" y="38742"/>
                  <a:pt x="86977" y="29615"/>
                  <a:pt x="87042" y="20489"/>
                </a:cubicBezTo>
                <a:cubicBezTo>
                  <a:pt x="87044" y="20310"/>
                  <a:pt x="87031" y="20155"/>
                  <a:pt x="87012" y="20011"/>
                </a:cubicBezTo>
                <a:lnTo>
                  <a:pt x="87012" y="18757"/>
                </a:lnTo>
                <a:lnTo>
                  <a:pt x="85754" y="18757"/>
                </a:lnTo>
                <a:cubicBezTo>
                  <a:pt x="85541" y="18733"/>
                  <a:pt x="85312" y="18728"/>
                  <a:pt x="85073" y="18728"/>
                </a:cubicBezTo>
                <a:cubicBezTo>
                  <a:pt x="84945" y="18728"/>
                  <a:pt x="84814" y="18729"/>
                  <a:pt x="84681" y="18730"/>
                </a:cubicBezTo>
                <a:cubicBezTo>
                  <a:pt x="80686" y="18735"/>
                  <a:pt x="76690" y="18737"/>
                  <a:pt x="72695" y="18737"/>
                </a:cubicBezTo>
                <a:cubicBezTo>
                  <a:pt x="68282" y="18737"/>
                  <a:pt x="63870" y="18734"/>
                  <a:pt x="59457" y="18730"/>
                </a:cubicBezTo>
                <a:cubicBezTo>
                  <a:pt x="58620" y="18729"/>
                  <a:pt x="57783" y="18658"/>
                  <a:pt x="56931" y="18618"/>
                </a:cubicBezTo>
                <a:cubicBezTo>
                  <a:pt x="58169" y="7616"/>
                  <a:pt x="53249" y="447"/>
                  <a:pt x="44467" y="21"/>
                </a:cubicBezTo>
                <a:cubicBezTo>
                  <a:pt x="44181" y="7"/>
                  <a:pt x="43897" y="0"/>
                  <a:pt x="4361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Google Shape;379;p20">
            <a:extLst>
              <a:ext uri="{FF2B5EF4-FFF2-40B4-BE49-F238E27FC236}">
                <a16:creationId xmlns:a16="http://schemas.microsoft.com/office/drawing/2014/main" id="{6457EC62-FA5C-DE70-AC6E-179DC2AF9196}"/>
              </a:ext>
            </a:extLst>
          </p:cNvPr>
          <p:cNvSpPr txBox="1"/>
          <p:nvPr/>
        </p:nvSpPr>
        <p:spPr>
          <a:xfrm>
            <a:off x="571500" y="4506519"/>
            <a:ext cx="82212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Fonte: Currículo Lattes, março,2023/documento sucupira - </a:t>
            </a:r>
            <a:r>
              <a:rPr lang="pt-BR" sz="12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 - COELHO,W;ARAÚJO,M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/>
          <p:nvPr/>
        </p:nvSpPr>
        <p:spPr>
          <a:xfrm>
            <a:off x="2822684" y="1133275"/>
            <a:ext cx="3499573" cy="3472770"/>
          </a:xfrm>
          <a:custGeom>
            <a:avLst/>
            <a:gdLst/>
            <a:ahLst/>
            <a:cxnLst/>
            <a:rect l="l" t="t" r="r" b="b"/>
            <a:pathLst>
              <a:path w="142971" h="141876" extrusionOk="0">
                <a:moveTo>
                  <a:pt x="71487" y="1"/>
                </a:moveTo>
                <a:cubicBezTo>
                  <a:pt x="70054" y="1"/>
                  <a:pt x="68622" y="549"/>
                  <a:pt x="67532" y="1644"/>
                </a:cubicBezTo>
                <a:lnTo>
                  <a:pt x="2191" y="66973"/>
                </a:lnTo>
                <a:cubicBezTo>
                  <a:pt x="0" y="69164"/>
                  <a:pt x="0" y="72712"/>
                  <a:pt x="2191" y="74903"/>
                </a:cubicBezTo>
                <a:lnTo>
                  <a:pt x="67532" y="140232"/>
                </a:lnTo>
                <a:cubicBezTo>
                  <a:pt x="68622" y="141328"/>
                  <a:pt x="70054" y="141876"/>
                  <a:pt x="71487" y="141876"/>
                </a:cubicBezTo>
                <a:cubicBezTo>
                  <a:pt x="72920" y="141876"/>
                  <a:pt x="74355" y="141328"/>
                  <a:pt x="75450" y="140232"/>
                </a:cubicBezTo>
                <a:lnTo>
                  <a:pt x="140780" y="74903"/>
                </a:lnTo>
                <a:cubicBezTo>
                  <a:pt x="142970" y="72712"/>
                  <a:pt x="142970" y="69164"/>
                  <a:pt x="140780" y="66973"/>
                </a:cubicBezTo>
                <a:lnTo>
                  <a:pt x="75450" y="1644"/>
                </a:lnTo>
                <a:cubicBezTo>
                  <a:pt x="74355" y="549"/>
                  <a:pt x="72920" y="1"/>
                  <a:pt x="71487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8"/>
          <p:cNvGrpSpPr/>
          <p:nvPr/>
        </p:nvGrpSpPr>
        <p:grpSpPr>
          <a:xfrm>
            <a:off x="2900500" y="2083405"/>
            <a:ext cx="1597083" cy="1575519"/>
            <a:chOff x="2900500" y="2083405"/>
            <a:chExt cx="1597083" cy="1575519"/>
          </a:xfrm>
        </p:grpSpPr>
        <p:sp>
          <p:nvSpPr>
            <p:cNvPr id="204" name="Google Shape;204;p18"/>
            <p:cNvSpPr/>
            <p:nvPr/>
          </p:nvSpPr>
          <p:spPr>
            <a:xfrm>
              <a:off x="2900500" y="2083405"/>
              <a:ext cx="1597083" cy="1575519"/>
            </a:xfrm>
            <a:custGeom>
              <a:avLst/>
              <a:gdLst/>
              <a:ahLst/>
              <a:cxnLst/>
              <a:rect l="l" t="t" r="r" b="b"/>
              <a:pathLst>
                <a:path w="65247" h="64366" extrusionOk="0">
                  <a:moveTo>
                    <a:pt x="32623" y="0"/>
                  </a:moveTo>
                  <a:cubicBezTo>
                    <a:pt x="31468" y="0"/>
                    <a:pt x="30313" y="441"/>
                    <a:pt x="29432" y="1322"/>
                  </a:cubicBezTo>
                  <a:lnTo>
                    <a:pt x="1762" y="28992"/>
                  </a:lnTo>
                  <a:cubicBezTo>
                    <a:pt x="0" y="30754"/>
                    <a:pt x="0" y="33611"/>
                    <a:pt x="1762" y="35374"/>
                  </a:cubicBezTo>
                  <a:lnTo>
                    <a:pt x="29432" y="63044"/>
                  </a:lnTo>
                  <a:cubicBezTo>
                    <a:pt x="30313" y="63925"/>
                    <a:pt x="31468" y="64365"/>
                    <a:pt x="32623" y="64365"/>
                  </a:cubicBezTo>
                  <a:cubicBezTo>
                    <a:pt x="33778" y="64365"/>
                    <a:pt x="34933" y="63925"/>
                    <a:pt x="35814" y="63044"/>
                  </a:cubicBezTo>
                  <a:lnTo>
                    <a:pt x="63484" y="35374"/>
                  </a:lnTo>
                  <a:cubicBezTo>
                    <a:pt x="65246" y="33611"/>
                    <a:pt x="65246" y="30754"/>
                    <a:pt x="63484" y="28992"/>
                  </a:cubicBezTo>
                  <a:lnTo>
                    <a:pt x="35814" y="1322"/>
                  </a:lnTo>
                  <a:cubicBezTo>
                    <a:pt x="34933" y="441"/>
                    <a:pt x="33778" y="0"/>
                    <a:pt x="32623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2975674" y="2147808"/>
              <a:ext cx="1446718" cy="1446694"/>
            </a:xfrm>
            <a:custGeom>
              <a:avLst/>
              <a:gdLst/>
              <a:ahLst/>
              <a:cxnLst/>
              <a:rect l="l" t="t" r="r" b="b"/>
              <a:pathLst>
                <a:path w="59104" h="59103" extrusionOk="0">
                  <a:moveTo>
                    <a:pt x="29552" y="0"/>
                  </a:moveTo>
                  <a:cubicBezTo>
                    <a:pt x="29052" y="0"/>
                    <a:pt x="28576" y="203"/>
                    <a:pt x="28231" y="548"/>
                  </a:cubicBezTo>
                  <a:lnTo>
                    <a:pt x="549" y="28230"/>
                  </a:lnTo>
                  <a:cubicBezTo>
                    <a:pt x="203" y="28575"/>
                    <a:pt x="1" y="29052"/>
                    <a:pt x="1" y="29552"/>
                  </a:cubicBezTo>
                  <a:cubicBezTo>
                    <a:pt x="1" y="30052"/>
                    <a:pt x="203" y="30528"/>
                    <a:pt x="560" y="30873"/>
                  </a:cubicBezTo>
                  <a:lnTo>
                    <a:pt x="28231" y="58555"/>
                  </a:lnTo>
                  <a:cubicBezTo>
                    <a:pt x="28576" y="58901"/>
                    <a:pt x="29052" y="59103"/>
                    <a:pt x="29552" y="59103"/>
                  </a:cubicBezTo>
                  <a:cubicBezTo>
                    <a:pt x="30052" y="59103"/>
                    <a:pt x="30529" y="58901"/>
                    <a:pt x="30874" y="58555"/>
                  </a:cubicBezTo>
                  <a:lnTo>
                    <a:pt x="58556" y="30873"/>
                  </a:lnTo>
                  <a:cubicBezTo>
                    <a:pt x="58901" y="30528"/>
                    <a:pt x="59104" y="30052"/>
                    <a:pt x="59104" y="29552"/>
                  </a:cubicBezTo>
                  <a:cubicBezTo>
                    <a:pt x="59104" y="29052"/>
                    <a:pt x="58901" y="28575"/>
                    <a:pt x="58556" y="28230"/>
                  </a:cubicBezTo>
                  <a:lnTo>
                    <a:pt x="30874" y="548"/>
                  </a:lnTo>
                  <a:cubicBezTo>
                    <a:pt x="30529" y="203"/>
                    <a:pt x="30052" y="0"/>
                    <a:pt x="2955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3013272" y="2185406"/>
              <a:ext cx="538603" cy="538603"/>
            </a:xfrm>
            <a:custGeom>
              <a:avLst/>
              <a:gdLst/>
              <a:ahLst/>
              <a:cxnLst/>
              <a:rect l="l" t="t" r="r" b="b"/>
              <a:pathLst>
                <a:path w="22004" h="22004" extrusionOk="0">
                  <a:moveTo>
                    <a:pt x="11002" y="0"/>
                  </a:moveTo>
                  <a:cubicBezTo>
                    <a:pt x="4930" y="0"/>
                    <a:pt x="1" y="4930"/>
                    <a:pt x="1" y="11002"/>
                  </a:cubicBezTo>
                  <a:cubicBezTo>
                    <a:pt x="1" y="17074"/>
                    <a:pt x="4930" y="22003"/>
                    <a:pt x="11002" y="22003"/>
                  </a:cubicBezTo>
                  <a:cubicBezTo>
                    <a:pt x="17074" y="22003"/>
                    <a:pt x="22004" y="17074"/>
                    <a:pt x="22004" y="11002"/>
                  </a:cubicBezTo>
                  <a:cubicBezTo>
                    <a:pt x="22004" y="4930"/>
                    <a:pt x="17074" y="0"/>
                    <a:pt x="1100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3065730" y="2237864"/>
              <a:ext cx="433986" cy="433668"/>
            </a:xfrm>
            <a:custGeom>
              <a:avLst/>
              <a:gdLst/>
              <a:ahLst/>
              <a:cxnLst/>
              <a:rect l="l" t="t" r="r" b="b"/>
              <a:pathLst>
                <a:path w="17730" h="17717" extrusionOk="0">
                  <a:moveTo>
                    <a:pt x="8859" y="1"/>
                  </a:moveTo>
                  <a:cubicBezTo>
                    <a:pt x="3966" y="1"/>
                    <a:pt x="1" y="3965"/>
                    <a:pt x="1" y="8859"/>
                  </a:cubicBezTo>
                  <a:cubicBezTo>
                    <a:pt x="1" y="13752"/>
                    <a:pt x="3966" y="17717"/>
                    <a:pt x="8859" y="17717"/>
                  </a:cubicBezTo>
                  <a:cubicBezTo>
                    <a:pt x="13753" y="17717"/>
                    <a:pt x="17729" y="13752"/>
                    <a:pt x="17729" y="8859"/>
                  </a:cubicBezTo>
                  <a:cubicBezTo>
                    <a:pt x="17729" y="3965"/>
                    <a:pt x="13753" y="1"/>
                    <a:pt x="885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0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3" name="Google Shape;213;p18"/>
          <p:cNvGrpSpPr/>
          <p:nvPr/>
        </p:nvGrpSpPr>
        <p:grpSpPr>
          <a:xfrm>
            <a:off x="3773964" y="1206808"/>
            <a:ext cx="1597377" cy="1575739"/>
            <a:chOff x="3773964" y="1206808"/>
            <a:chExt cx="1597377" cy="1575739"/>
          </a:xfrm>
        </p:grpSpPr>
        <p:sp>
          <p:nvSpPr>
            <p:cNvPr id="214" name="Google Shape;214;p18"/>
            <p:cNvSpPr/>
            <p:nvPr/>
          </p:nvSpPr>
          <p:spPr>
            <a:xfrm>
              <a:off x="3773964" y="1206808"/>
              <a:ext cx="1597377" cy="1575739"/>
            </a:xfrm>
            <a:custGeom>
              <a:avLst/>
              <a:gdLst/>
              <a:ahLst/>
              <a:cxnLst/>
              <a:rect l="l" t="t" r="r" b="b"/>
              <a:pathLst>
                <a:path w="65259" h="64375" extrusionOk="0">
                  <a:moveTo>
                    <a:pt x="32623" y="0"/>
                  </a:moveTo>
                  <a:cubicBezTo>
                    <a:pt x="31468" y="0"/>
                    <a:pt x="30313" y="444"/>
                    <a:pt x="29432" y="1331"/>
                  </a:cubicBezTo>
                  <a:lnTo>
                    <a:pt x="1762" y="29001"/>
                  </a:lnTo>
                  <a:cubicBezTo>
                    <a:pt x="0" y="30763"/>
                    <a:pt x="0" y="33620"/>
                    <a:pt x="1762" y="35383"/>
                  </a:cubicBezTo>
                  <a:lnTo>
                    <a:pt x="29432" y="63053"/>
                  </a:lnTo>
                  <a:cubicBezTo>
                    <a:pt x="30313" y="63934"/>
                    <a:pt x="31468" y="64374"/>
                    <a:pt x="32623" y="64374"/>
                  </a:cubicBezTo>
                  <a:cubicBezTo>
                    <a:pt x="33778" y="64374"/>
                    <a:pt x="34933" y="63934"/>
                    <a:pt x="35814" y="63053"/>
                  </a:cubicBezTo>
                  <a:lnTo>
                    <a:pt x="63484" y="35383"/>
                  </a:lnTo>
                  <a:cubicBezTo>
                    <a:pt x="65258" y="33620"/>
                    <a:pt x="65258" y="30763"/>
                    <a:pt x="63484" y="29001"/>
                  </a:cubicBezTo>
                  <a:lnTo>
                    <a:pt x="35814" y="1331"/>
                  </a:lnTo>
                  <a:cubicBezTo>
                    <a:pt x="34933" y="444"/>
                    <a:pt x="33778" y="0"/>
                    <a:pt x="32623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3849137" y="1271431"/>
              <a:ext cx="1446718" cy="1446694"/>
            </a:xfrm>
            <a:custGeom>
              <a:avLst/>
              <a:gdLst/>
              <a:ahLst/>
              <a:cxnLst/>
              <a:rect l="l" t="t" r="r" b="b"/>
              <a:pathLst>
                <a:path w="59104" h="59103" extrusionOk="0">
                  <a:moveTo>
                    <a:pt x="29552" y="0"/>
                  </a:moveTo>
                  <a:cubicBezTo>
                    <a:pt x="29052" y="0"/>
                    <a:pt x="28588" y="203"/>
                    <a:pt x="28231" y="548"/>
                  </a:cubicBezTo>
                  <a:lnTo>
                    <a:pt x="561" y="28230"/>
                  </a:lnTo>
                  <a:cubicBezTo>
                    <a:pt x="203" y="28575"/>
                    <a:pt x="1" y="29052"/>
                    <a:pt x="1" y="29552"/>
                  </a:cubicBezTo>
                  <a:cubicBezTo>
                    <a:pt x="1" y="30052"/>
                    <a:pt x="203" y="30528"/>
                    <a:pt x="561" y="30873"/>
                  </a:cubicBezTo>
                  <a:lnTo>
                    <a:pt x="28231" y="58543"/>
                  </a:lnTo>
                  <a:cubicBezTo>
                    <a:pt x="28588" y="58901"/>
                    <a:pt x="29052" y="59103"/>
                    <a:pt x="29552" y="59103"/>
                  </a:cubicBezTo>
                  <a:cubicBezTo>
                    <a:pt x="30052" y="59103"/>
                    <a:pt x="30529" y="58901"/>
                    <a:pt x="30886" y="58543"/>
                  </a:cubicBezTo>
                  <a:lnTo>
                    <a:pt x="58556" y="30873"/>
                  </a:lnTo>
                  <a:cubicBezTo>
                    <a:pt x="58901" y="30528"/>
                    <a:pt x="59104" y="30052"/>
                    <a:pt x="59104" y="29552"/>
                  </a:cubicBezTo>
                  <a:cubicBezTo>
                    <a:pt x="59104" y="29052"/>
                    <a:pt x="58901" y="28575"/>
                    <a:pt x="58556" y="28230"/>
                  </a:cubicBezTo>
                  <a:lnTo>
                    <a:pt x="30886" y="548"/>
                  </a:lnTo>
                  <a:cubicBezTo>
                    <a:pt x="30529" y="203"/>
                    <a:pt x="30052" y="0"/>
                    <a:pt x="2955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4734570" y="1297378"/>
              <a:ext cx="538285" cy="538578"/>
            </a:xfrm>
            <a:custGeom>
              <a:avLst/>
              <a:gdLst/>
              <a:ahLst/>
              <a:cxnLst/>
              <a:rect l="l" t="t" r="r" b="b"/>
              <a:pathLst>
                <a:path w="21991" h="22003" extrusionOk="0">
                  <a:moveTo>
                    <a:pt x="10990" y="0"/>
                  </a:moveTo>
                  <a:cubicBezTo>
                    <a:pt x="4917" y="0"/>
                    <a:pt x="0" y="4929"/>
                    <a:pt x="0" y="11001"/>
                  </a:cubicBezTo>
                  <a:cubicBezTo>
                    <a:pt x="0" y="17074"/>
                    <a:pt x="4917" y="22003"/>
                    <a:pt x="10990" y="22003"/>
                  </a:cubicBezTo>
                  <a:cubicBezTo>
                    <a:pt x="17074" y="22003"/>
                    <a:pt x="21991" y="17074"/>
                    <a:pt x="21991" y="11001"/>
                  </a:cubicBezTo>
                  <a:cubicBezTo>
                    <a:pt x="21991" y="4929"/>
                    <a:pt x="17074" y="0"/>
                    <a:pt x="1099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4786734" y="1349542"/>
              <a:ext cx="433962" cy="433962"/>
            </a:xfrm>
            <a:custGeom>
              <a:avLst/>
              <a:gdLst/>
              <a:ahLst/>
              <a:cxnLst/>
              <a:rect l="l" t="t" r="r" b="b"/>
              <a:pathLst>
                <a:path w="17729" h="17729" extrusionOk="0">
                  <a:moveTo>
                    <a:pt x="8859" y="0"/>
                  </a:moveTo>
                  <a:cubicBezTo>
                    <a:pt x="3965" y="0"/>
                    <a:pt x="0" y="3977"/>
                    <a:pt x="0" y="8870"/>
                  </a:cubicBezTo>
                  <a:cubicBezTo>
                    <a:pt x="0" y="13764"/>
                    <a:pt x="3965" y="17729"/>
                    <a:pt x="8859" y="17729"/>
                  </a:cubicBezTo>
                  <a:cubicBezTo>
                    <a:pt x="13752" y="17729"/>
                    <a:pt x="17729" y="13764"/>
                    <a:pt x="17729" y="8870"/>
                  </a:cubicBezTo>
                  <a:cubicBezTo>
                    <a:pt x="17729" y="3977"/>
                    <a:pt x="13752" y="0"/>
                    <a:pt x="885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000" b="1" dirty="0"/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3773964" y="2956868"/>
            <a:ext cx="1597377" cy="1575739"/>
            <a:chOff x="3773964" y="2956868"/>
            <a:chExt cx="1597377" cy="1575739"/>
          </a:xfrm>
        </p:grpSpPr>
        <p:sp>
          <p:nvSpPr>
            <p:cNvPr id="228" name="Google Shape;228;p18"/>
            <p:cNvSpPr/>
            <p:nvPr/>
          </p:nvSpPr>
          <p:spPr>
            <a:xfrm>
              <a:off x="3773964" y="2956868"/>
              <a:ext cx="1597377" cy="1575739"/>
            </a:xfrm>
            <a:custGeom>
              <a:avLst/>
              <a:gdLst/>
              <a:ahLst/>
              <a:cxnLst/>
              <a:rect l="l" t="t" r="r" b="b"/>
              <a:pathLst>
                <a:path w="65259" h="64375" extrusionOk="0">
                  <a:moveTo>
                    <a:pt x="32623" y="0"/>
                  </a:moveTo>
                  <a:cubicBezTo>
                    <a:pt x="31468" y="0"/>
                    <a:pt x="30313" y="441"/>
                    <a:pt x="29432" y="1322"/>
                  </a:cubicBezTo>
                  <a:lnTo>
                    <a:pt x="1762" y="28992"/>
                  </a:lnTo>
                  <a:cubicBezTo>
                    <a:pt x="0" y="30754"/>
                    <a:pt x="0" y="33611"/>
                    <a:pt x="1762" y="35374"/>
                  </a:cubicBezTo>
                  <a:lnTo>
                    <a:pt x="29432" y="63044"/>
                  </a:lnTo>
                  <a:cubicBezTo>
                    <a:pt x="30313" y="63931"/>
                    <a:pt x="31468" y="64374"/>
                    <a:pt x="32623" y="64374"/>
                  </a:cubicBezTo>
                  <a:cubicBezTo>
                    <a:pt x="33778" y="64374"/>
                    <a:pt x="34933" y="63931"/>
                    <a:pt x="35814" y="63044"/>
                  </a:cubicBezTo>
                  <a:lnTo>
                    <a:pt x="63484" y="35374"/>
                  </a:lnTo>
                  <a:cubicBezTo>
                    <a:pt x="65258" y="33611"/>
                    <a:pt x="65258" y="30754"/>
                    <a:pt x="63484" y="28992"/>
                  </a:cubicBezTo>
                  <a:lnTo>
                    <a:pt x="35814" y="1322"/>
                  </a:lnTo>
                  <a:cubicBezTo>
                    <a:pt x="34933" y="441"/>
                    <a:pt x="33778" y="0"/>
                    <a:pt x="32623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3844780" y="3021271"/>
              <a:ext cx="1455457" cy="1446694"/>
            </a:xfrm>
            <a:custGeom>
              <a:avLst/>
              <a:gdLst/>
              <a:ahLst/>
              <a:cxnLst/>
              <a:rect l="l" t="t" r="r" b="b"/>
              <a:pathLst>
                <a:path w="59461" h="59103" extrusionOk="0">
                  <a:moveTo>
                    <a:pt x="29730" y="0"/>
                  </a:moveTo>
                  <a:cubicBezTo>
                    <a:pt x="29230" y="0"/>
                    <a:pt x="28766" y="203"/>
                    <a:pt x="28409" y="560"/>
                  </a:cubicBezTo>
                  <a:lnTo>
                    <a:pt x="739" y="28230"/>
                  </a:lnTo>
                  <a:cubicBezTo>
                    <a:pt x="0" y="28956"/>
                    <a:pt x="0" y="30147"/>
                    <a:pt x="739" y="30885"/>
                  </a:cubicBezTo>
                  <a:lnTo>
                    <a:pt x="28409" y="58555"/>
                  </a:lnTo>
                  <a:cubicBezTo>
                    <a:pt x="28766" y="58912"/>
                    <a:pt x="29230" y="59103"/>
                    <a:pt x="29730" y="59103"/>
                  </a:cubicBezTo>
                  <a:cubicBezTo>
                    <a:pt x="30230" y="59103"/>
                    <a:pt x="30707" y="58901"/>
                    <a:pt x="31064" y="58555"/>
                  </a:cubicBezTo>
                  <a:lnTo>
                    <a:pt x="58734" y="30885"/>
                  </a:lnTo>
                  <a:cubicBezTo>
                    <a:pt x="59460" y="30147"/>
                    <a:pt x="59460" y="28956"/>
                    <a:pt x="58734" y="28230"/>
                  </a:cubicBezTo>
                  <a:lnTo>
                    <a:pt x="31064" y="560"/>
                  </a:lnTo>
                  <a:cubicBezTo>
                    <a:pt x="30707" y="203"/>
                    <a:pt x="30230" y="0"/>
                    <a:pt x="2973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3901031" y="3893853"/>
              <a:ext cx="538309" cy="538603"/>
            </a:xfrm>
            <a:custGeom>
              <a:avLst/>
              <a:gdLst/>
              <a:ahLst/>
              <a:cxnLst/>
              <a:rect l="l" t="t" r="r" b="b"/>
              <a:pathLst>
                <a:path w="21992" h="22004" extrusionOk="0">
                  <a:moveTo>
                    <a:pt x="11002" y="1"/>
                  </a:moveTo>
                  <a:cubicBezTo>
                    <a:pt x="4918" y="1"/>
                    <a:pt x="0" y="4930"/>
                    <a:pt x="0" y="11002"/>
                  </a:cubicBezTo>
                  <a:cubicBezTo>
                    <a:pt x="0" y="17074"/>
                    <a:pt x="4918" y="22003"/>
                    <a:pt x="11002" y="22003"/>
                  </a:cubicBezTo>
                  <a:cubicBezTo>
                    <a:pt x="17074" y="22003"/>
                    <a:pt x="21991" y="17074"/>
                    <a:pt x="21991" y="11002"/>
                  </a:cubicBezTo>
                  <a:cubicBezTo>
                    <a:pt x="21991" y="4930"/>
                    <a:pt x="17074" y="1"/>
                    <a:pt x="1100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3953195" y="3946310"/>
              <a:ext cx="433962" cy="433986"/>
            </a:xfrm>
            <a:custGeom>
              <a:avLst/>
              <a:gdLst/>
              <a:ahLst/>
              <a:cxnLst/>
              <a:rect l="l" t="t" r="r" b="b"/>
              <a:pathLst>
                <a:path w="17729" h="17730" extrusionOk="0">
                  <a:moveTo>
                    <a:pt x="8871" y="1"/>
                  </a:moveTo>
                  <a:cubicBezTo>
                    <a:pt x="3977" y="1"/>
                    <a:pt x="0" y="3966"/>
                    <a:pt x="0" y="8859"/>
                  </a:cubicBezTo>
                  <a:cubicBezTo>
                    <a:pt x="0" y="13753"/>
                    <a:pt x="3977" y="17729"/>
                    <a:pt x="8871" y="17729"/>
                  </a:cubicBezTo>
                  <a:cubicBezTo>
                    <a:pt x="13764" y="17729"/>
                    <a:pt x="17729" y="13753"/>
                    <a:pt x="17729" y="8859"/>
                  </a:cubicBezTo>
                  <a:cubicBezTo>
                    <a:pt x="17729" y="3966"/>
                    <a:pt x="13764" y="1"/>
                    <a:pt x="887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000" b="1" dirty="0"/>
            </a:p>
          </p:txBody>
        </p:sp>
      </p:grpSp>
      <p:grpSp>
        <p:nvGrpSpPr>
          <p:cNvPr id="233" name="Google Shape;233;p18"/>
          <p:cNvGrpSpPr/>
          <p:nvPr/>
        </p:nvGrpSpPr>
        <p:grpSpPr>
          <a:xfrm>
            <a:off x="4647427" y="2083405"/>
            <a:ext cx="1597377" cy="1575519"/>
            <a:chOff x="4647427" y="2083405"/>
            <a:chExt cx="1597377" cy="1575519"/>
          </a:xfrm>
        </p:grpSpPr>
        <p:sp>
          <p:nvSpPr>
            <p:cNvPr id="234" name="Google Shape;234;p18"/>
            <p:cNvSpPr/>
            <p:nvPr/>
          </p:nvSpPr>
          <p:spPr>
            <a:xfrm>
              <a:off x="4647427" y="2083405"/>
              <a:ext cx="1597377" cy="1575519"/>
            </a:xfrm>
            <a:custGeom>
              <a:avLst/>
              <a:gdLst/>
              <a:ahLst/>
              <a:cxnLst/>
              <a:rect l="l" t="t" r="r" b="b"/>
              <a:pathLst>
                <a:path w="65259" h="64366" extrusionOk="0">
                  <a:moveTo>
                    <a:pt x="32623" y="0"/>
                  </a:moveTo>
                  <a:cubicBezTo>
                    <a:pt x="31468" y="0"/>
                    <a:pt x="30313" y="441"/>
                    <a:pt x="29432" y="1322"/>
                  </a:cubicBezTo>
                  <a:lnTo>
                    <a:pt x="1762" y="28992"/>
                  </a:lnTo>
                  <a:cubicBezTo>
                    <a:pt x="0" y="30754"/>
                    <a:pt x="0" y="33611"/>
                    <a:pt x="1762" y="35374"/>
                  </a:cubicBezTo>
                  <a:lnTo>
                    <a:pt x="29432" y="63044"/>
                  </a:lnTo>
                  <a:cubicBezTo>
                    <a:pt x="30313" y="63925"/>
                    <a:pt x="31468" y="64365"/>
                    <a:pt x="32623" y="64365"/>
                  </a:cubicBezTo>
                  <a:cubicBezTo>
                    <a:pt x="33778" y="64365"/>
                    <a:pt x="34933" y="63925"/>
                    <a:pt x="35814" y="63044"/>
                  </a:cubicBezTo>
                  <a:lnTo>
                    <a:pt x="63496" y="35374"/>
                  </a:lnTo>
                  <a:cubicBezTo>
                    <a:pt x="65258" y="33611"/>
                    <a:pt x="65258" y="30754"/>
                    <a:pt x="63496" y="28992"/>
                  </a:cubicBezTo>
                  <a:lnTo>
                    <a:pt x="35814" y="1322"/>
                  </a:lnTo>
                  <a:cubicBezTo>
                    <a:pt x="34933" y="441"/>
                    <a:pt x="33778" y="0"/>
                    <a:pt x="32623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4718243" y="2147808"/>
              <a:ext cx="1451075" cy="1446694"/>
            </a:xfrm>
            <a:custGeom>
              <a:avLst/>
              <a:gdLst/>
              <a:ahLst/>
              <a:cxnLst/>
              <a:rect l="l" t="t" r="r" b="b"/>
              <a:pathLst>
                <a:path w="59282" h="59103" extrusionOk="0">
                  <a:moveTo>
                    <a:pt x="29730" y="0"/>
                  </a:moveTo>
                  <a:cubicBezTo>
                    <a:pt x="29230" y="0"/>
                    <a:pt x="28766" y="203"/>
                    <a:pt x="28409" y="548"/>
                  </a:cubicBezTo>
                  <a:lnTo>
                    <a:pt x="739" y="28230"/>
                  </a:lnTo>
                  <a:cubicBezTo>
                    <a:pt x="0" y="28956"/>
                    <a:pt x="0" y="30147"/>
                    <a:pt x="739" y="30873"/>
                  </a:cubicBezTo>
                  <a:lnTo>
                    <a:pt x="28409" y="58555"/>
                  </a:lnTo>
                  <a:cubicBezTo>
                    <a:pt x="28766" y="58901"/>
                    <a:pt x="29230" y="59103"/>
                    <a:pt x="29730" y="59103"/>
                  </a:cubicBezTo>
                  <a:cubicBezTo>
                    <a:pt x="30230" y="59103"/>
                    <a:pt x="30707" y="58901"/>
                    <a:pt x="31064" y="58555"/>
                  </a:cubicBezTo>
                  <a:lnTo>
                    <a:pt x="58734" y="30873"/>
                  </a:lnTo>
                  <a:cubicBezTo>
                    <a:pt x="59091" y="30528"/>
                    <a:pt x="59282" y="30052"/>
                    <a:pt x="59282" y="29552"/>
                  </a:cubicBezTo>
                  <a:cubicBezTo>
                    <a:pt x="59282" y="29052"/>
                    <a:pt x="59091" y="28575"/>
                    <a:pt x="58734" y="28230"/>
                  </a:cubicBezTo>
                  <a:lnTo>
                    <a:pt x="31064" y="548"/>
                  </a:lnTo>
                  <a:cubicBezTo>
                    <a:pt x="30707" y="203"/>
                    <a:pt x="30230" y="0"/>
                    <a:pt x="2973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5594620" y="3016889"/>
              <a:ext cx="538603" cy="538603"/>
            </a:xfrm>
            <a:custGeom>
              <a:avLst/>
              <a:gdLst/>
              <a:ahLst/>
              <a:cxnLst/>
              <a:rect l="l" t="t" r="r" b="b"/>
              <a:pathLst>
                <a:path w="22004" h="22004" extrusionOk="0">
                  <a:moveTo>
                    <a:pt x="11002" y="1"/>
                  </a:moveTo>
                  <a:cubicBezTo>
                    <a:pt x="4930" y="1"/>
                    <a:pt x="0" y="4930"/>
                    <a:pt x="0" y="11002"/>
                  </a:cubicBezTo>
                  <a:cubicBezTo>
                    <a:pt x="0" y="17074"/>
                    <a:pt x="4930" y="22004"/>
                    <a:pt x="11002" y="22004"/>
                  </a:cubicBezTo>
                  <a:cubicBezTo>
                    <a:pt x="17074" y="22004"/>
                    <a:pt x="22003" y="17074"/>
                    <a:pt x="22003" y="11002"/>
                  </a:cubicBezTo>
                  <a:cubicBezTo>
                    <a:pt x="22003" y="4930"/>
                    <a:pt x="17074" y="1"/>
                    <a:pt x="1100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5647077" y="3069346"/>
              <a:ext cx="433692" cy="433692"/>
            </a:xfrm>
            <a:custGeom>
              <a:avLst/>
              <a:gdLst/>
              <a:ahLst/>
              <a:cxnLst/>
              <a:rect l="l" t="t" r="r" b="b"/>
              <a:pathLst>
                <a:path w="17718" h="17718" extrusionOk="0">
                  <a:moveTo>
                    <a:pt x="8859" y="1"/>
                  </a:moveTo>
                  <a:cubicBezTo>
                    <a:pt x="3965" y="1"/>
                    <a:pt x="1" y="3966"/>
                    <a:pt x="1" y="8859"/>
                  </a:cubicBezTo>
                  <a:cubicBezTo>
                    <a:pt x="1" y="13753"/>
                    <a:pt x="3965" y="17717"/>
                    <a:pt x="8859" y="17717"/>
                  </a:cubicBezTo>
                  <a:cubicBezTo>
                    <a:pt x="13752" y="17717"/>
                    <a:pt x="17717" y="13753"/>
                    <a:pt x="17717" y="8859"/>
                  </a:cubicBezTo>
                  <a:cubicBezTo>
                    <a:pt x="17717" y="3966"/>
                    <a:pt x="13752" y="1"/>
                    <a:pt x="885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000" b="1" dirty="0"/>
            </a:p>
          </p:txBody>
        </p:sp>
      </p:grpSp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2975674" y="99430"/>
            <a:ext cx="382763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</a:rPr>
              <a:t>Quanto ao programa 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48" name="Google Shape;248;p18"/>
          <p:cNvGrpSpPr/>
          <p:nvPr/>
        </p:nvGrpSpPr>
        <p:grpSpPr>
          <a:xfrm>
            <a:off x="6349292" y="814963"/>
            <a:ext cx="2700923" cy="1742243"/>
            <a:chOff x="6363858" y="859245"/>
            <a:chExt cx="2700923" cy="1742243"/>
          </a:xfrm>
        </p:grpSpPr>
        <p:sp>
          <p:nvSpPr>
            <p:cNvPr id="249" name="Google Shape;249;p18"/>
            <p:cNvSpPr txBox="1"/>
            <p:nvPr/>
          </p:nvSpPr>
          <p:spPr>
            <a:xfrm>
              <a:off x="6363858" y="85924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Relevância</a:t>
              </a:r>
              <a:endParaRPr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  <p:sp>
          <p:nvSpPr>
            <p:cNvPr id="250" name="Google Shape;250;p18"/>
            <p:cNvSpPr txBox="1"/>
            <p:nvPr/>
          </p:nvSpPr>
          <p:spPr>
            <a:xfrm>
              <a:off x="6393073" y="1836488"/>
              <a:ext cx="2671708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solidFill>
                    <a:srgbClr val="080808"/>
                  </a:solidFill>
                  <a:latin typeface="Roboto"/>
                  <a:ea typeface="Roboto"/>
                  <a:cs typeface="Roboto"/>
                  <a:sym typeface="Roboto"/>
                </a:rPr>
                <a:t>Fortalecimento em Rede Nacional e Internacional: discentes; docentes; Pós-Doc.; Projetos de Pesquisa</a:t>
              </a:r>
              <a:endParaRPr sz="2000" dirty="0">
                <a:solidFill>
                  <a:srgbClr val="08080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1" name="Google Shape;251;p18"/>
          <p:cNvGrpSpPr/>
          <p:nvPr/>
        </p:nvGrpSpPr>
        <p:grpSpPr>
          <a:xfrm>
            <a:off x="163608" y="3340611"/>
            <a:ext cx="2911458" cy="1517549"/>
            <a:chOff x="-36302" y="2850318"/>
            <a:chExt cx="2911458" cy="1517549"/>
          </a:xfrm>
        </p:grpSpPr>
        <p:sp>
          <p:nvSpPr>
            <p:cNvPr id="252" name="Google Shape;252;p18"/>
            <p:cNvSpPr txBox="1"/>
            <p:nvPr/>
          </p:nvSpPr>
          <p:spPr>
            <a:xfrm>
              <a:off x="512987" y="2850318"/>
              <a:ext cx="2326726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92D05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Fortalecimento</a:t>
              </a:r>
              <a:endParaRPr sz="2400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-36302" y="3602867"/>
              <a:ext cx="2911458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080808"/>
                  </a:solidFill>
                  <a:latin typeface="Roboto"/>
                  <a:ea typeface="Roboto"/>
                  <a:cs typeface="Roboto"/>
                  <a:sym typeface="Roboto"/>
                </a:rPr>
                <a:t>Professores/as Visitantes;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080808"/>
                  </a:solidFill>
                  <a:latin typeface="Roboto"/>
                  <a:ea typeface="Roboto"/>
                  <a:cs typeface="Roboto"/>
                  <a:sym typeface="Roboto"/>
                </a:rPr>
                <a:t>Estágios Pós-Doc.;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080808"/>
                  </a:solidFill>
                  <a:latin typeface="Roboto"/>
                  <a:ea typeface="Roboto"/>
                  <a:cs typeface="Roboto"/>
                  <a:sym typeface="Roboto"/>
                </a:rPr>
                <a:t>Política Regular de Autoavaliação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COELHO,W;ARAÚJO,M</a:t>
              </a:r>
              <a:endParaRPr lang="en" sz="1200" dirty="0">
                <a:solidFill>
                  <a:srgbClr val="08080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4" name="Google Shape;254;p18"/>
          <p:cNvGrpSpPr/>
          <p:nvPr/>
        </p:nvGrpSpPr>
        <p:grpSpPr>
          <a:xfrm>
            <a:off x="350608" y="1465822"/>
            <a:ext cx="2450349" cy="1363972"/>
            <a:chOff x="308658" y="1405735"/>
            <a:chExt cx="2450349" cy="1363972"/>
          </a:xfrm>
        </p:grpSpPr>
        <p:sp>
          <p:nvSpPr>
            <p:cNvPr id="255" name="Google Shape;255;p18"/>
            <p:cNvSpPr txBox="1"/>
            <p:nvPr/>
          </p:nvSpPr>
          <p:spPr>
            <a:xfrm>
              <a:off x="308658" y="2004707"/>
              <a:ext cx="2450349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080808"/>
                  </a:solidFill>
                  <a:latin typeface="Roboto"/>
                  <a:ea typeface="Roboto"/>
                  <a:cs typeface="Roboto"/>
                  <a:sym typeface="Roboto"/>
                </a:rPr>
                <a:t>Metas e resultados esperados – curto-médio e longo prazo</a:t>
              </a:r>
              <a:endParaRPr sz="1600" dirty="0">
                <a:solidFill>
                  <a:srgbClr val="08080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18"/>
            <p:cNvSpPr txBox="1"/>
            <p:nvPr/>
          </p:nvSpPr>
          <p:spPr>
            <a:xfrm>
              <a:off x="308658" y="1405735"/>
              <a:ext cx="2415617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C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Estratégias de execucação</a:t>
              </a:r>
              <a:endParaRPr sz="24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257" name="Google Shape;257;p18"/>
          <p:cNvGrpSpPr/>
          <p:nvPr/>
        </p:nvGrpSpPr>
        <p:grpSpPr>
          <a:xfrm>
            <a:off x="6374422" y="3233744"/>
            <a:ext cx="2911458" cy="1389198"/>
            <a:chOff x="6396449" y="2944175"/>
            <a:chExt cx="2671708" cy="1389198"/>
          </a:xfrm>
        </p:grpSpPr>
        <p:sp>
          <p:nvSpPr>
            <p:cNvPr id="258" name="Google Shape;258;p18"/>
            <p:cNvSpPr txBox="1"/>
            <p:nvPr/>
          </p:nvSpPr>
          <p:spPr>
            <a:xfrm>
              <a:off x="6399169" y="29441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Elaboração</a:t>
              </a:r>
              <a:endParaRPr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  <p:sp>
          <p:nvSpPr>
            <p:cNvPr id="259" name="Google Shape;259;p18"/>
            <p:cNvSpPr txBox="1"/>
            <p:nvPr/>
          </p:nvSpPr>
          <p:spPr>
            <a:xfrm>
              <a:off x="6396449" y="3568373"/>
              <a:ext cx="2671708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solidFill>
                    <a:srgbClr val="080808"/>
                  </a:solidFill>
                  <a:latin typeface="Roboto"/>
                  <a:ea typeface="Roboto"/>
                  <a:cs typeface="Roboto"/>
                  <a:sym typeface="Roboto"/>
                </a:rPr>
                <a:t>Plano estratégico que articule o Programa de Pós-Graduação com a Graduação</a:t>
              </a:r>
              <a:endParaRPr sz="2000" dirty="0">
                <a:solidFill>
                  <a:srgbClr val="08080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" name="Conector: Angulado 2">
            <a:extLst>
              <a:ext uri="{FF2B5EF4-FFF2-40B4-BE49-F238E27FC236}">
                <a16:creationId xmlns:a16="http://schemas.microsoft.com/office/drawing/2014/main" id="{78008F2A-3655-EB21-F94E-A85627418BDF}"/>
              </a:ext>
            </a:extLst>
          </p:cNvPr>
          <p:cNvCxnSpPr>
            <a:endCxn id="249" idx="1"/>
          </p:cNvCxnSpPr>
          <p:nvPr/>
        </p:nvCxnSpPr>
        <p:spPr>
          <a:xfrm flipV="1">
            <a:off x="5371341" y="1029763"/>
            <a:ext cx="977951" cy="630044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BBEFD11D-B6A1-4EAC-96F8-E7DC595C7B26}"/>
              </a:ext>
            </a:extLst>
          </p:cNvPr>
          <p:cNvCxnSpPr>
            <a:cxnSpLocks/>
            <a:endCxn id="258" idx="1"/>
          </p:cNvCxnSpPr>
          <p:nvPr/>
        </p:nvCxnSpPr>
        <p:spPr>
          <a:xfrm flipV="1">
            <a:off x="5871853" y="3448544"/>
            <a:ext cx="505532" cy="47455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07D032F9-3AFD-B124-F0D7-CAA5F7D0BE10}"/>
              </a:ext>
            </a:extLst>
          </p:cNvPr>
          <p:cNvCxnSpPr>
            <a:cxnSpLocks/>
            <a:endCxn id="256" idx="3"/>
          </p:cNvCxnSpPr>
          <p:nvPr/>
        </p:nvCxnSpPr>
        <p:spPr>
          <a:xfrm rot="10800000">
            <a:off x="2766225" y="1680622"/>
            <a:ext cx="546798" cy="334870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ACB9903A-0FCF-C58C-D6DB-E453AAC830AF}"/>
              </a:ext>
            </a:extLst>
          </p:cNvPr>
          <p:cNvCxnSpPr/>
          <p:nvPr/>
        </p:nvCxnSpPr>
        <p:spPr>
          <a:xfrm rot="10800000">
            <a:off x="2995718" y="3565658"/>
            <a:ext cx="723359" cy="504230"/>
          </a:xfrm>
          <a:prstGeom prst="bentConnector3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Google Shape;379;p20">
            <a:extLst>
              <a:ext uri="{FF2B5EF4-FFF2-40B4-BE49-F238E27FC236}">
                <a16:creationId xmlns:a16="http://schemas.microsoft.com/office/drawing/2014/main" id="{D612ACF5-D83E-9F33-201A-93945AA50117}"/>
              </a:ext>
            </a:extLst>
          </p:cNvPr>
          <p:cNvSpPr txBox="1"/>
          <p:nvPr/>
        </p:nvSpPr>
        <p:spPr>
          <a:xfrm>
            <a:off x="6374422" y="4735480"/>
            <a:ext cx="257893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rPr>
              <a:t>Wilma N. B. Coelho &amp; Marta Araújo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9"/>
          <p:cNvSpPr txBox="1">
            <a:spLocks noGrp="1"/>
          </p:cNvSpPr>
          <p:nvPr>
            <p:ph type="title"/>
          </p:nvPr>
        </p:nvSpPr>
        <p:spPr>
          <a:xfrm>
            <a:off x="2945798" y="97044"/>
            <a:ext cx="238656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Impactos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67" name="Google Shape;1167;p39"/>
          <p:cNvSpPr/>
          <p:nvPr/>
        </p:nvSpPr>
        <p:spPr>
          <a:xfrm>
            <a:off x="3296474" y="1260989"/>
            <a:ext cx="2568325" cy="2935873"/>
          </a:xfrm>
          <a:custGeom>
            <a:avLst/>
            <a:gdLst/>
            <a:ahLst/>
            <a:cxnLst/>
            <a:rect l="l" t="t" r="r" b="b"/>
            <a:pathLst>
              <a:path w="123492" h="123421" extrusionOk="0">
                <a:moveTo>
                  <a:pt x="61841" y="14657"/>
                </a:moveTo>
                <a:cubicBezTo>
                  <a:pt x="87785" y="14657"/>
                  <a:pt x="108895" y="35767"/>
                  <a:pt x="108895" y="61711"/>
                </a:cubicBezTo>
                <a:cubicBezTo>
                  <a:pt x="108895" y="61996"/>
                  <a:pt x="108871" y="62258"/>
                  <a:pt x="108871" y="62532"/>
                </a:cubicBezTo>
                <a:cubicBezTo>
                  <a:pt x="108871" y="62544"/>
                  <a:pt x="108883" y="62544"/>
                  <a:pt x="108883" y="62544"/>
                </a:cubicBezTo>
                <a:cubicBezTo>
                  <a:pt x="108466" y="84844"/>
                  <a:pt x="92857" y="103442"/>
                  <a:pt x="71819" y="107800"/>
                </a:cubicBezTo>
                <a:cubicBezTo>
                  <a:pt x="71485" y="107871"/>
                  <a:pt x="71152" y="107931"/>
                  <a:pt x="70819" y="107990"/>
                </a:cubicBezTo>
                <a:cubicBezTo>
                  <a:pt x="70676" y="108014"/>
                  <a:pt x="70545" y="108038"/>
                  <a:pt x="70402" y="108062"/>
                </a:cubicBezTo>
                <a:cubicBezTo>
                  <a:pt x="70211" y="108097"/>
                  <a:pt x="70009" y="108133"/>
                  <a:pt x="69818" y="108169"/>
                </a:cubicBezTo>
                <a:cubicBezTo>
                  <a:pt x="69664" y="108193"/>
                  <a:pt x="69497" y="108216"/>
                  <a:pt x="69342" y="108240"/>
                </a:cubicBezTo>
                <a:cubicBezTo>
                  <a:pt x="69104" y="108276"/>
                  <a:pt x="68866" y="108312"/>
                  <a:pt x="68628" y="108335"/>
                </a:cubicBezTo>
                <a:cubicBezTo>
                  <a:pt x="68414" y="108371"/>
                  <a:pt x="68187" y="108395"/>
                  <a:pt x="67973" y="108419"/>
                </a:cubicBezTo>
                <a:cubicBezTo>
                  <a:pt x="67783" y="108443"/>
                  <a:pt x="67592" y="108466"/>
                  <a:pt x="67402" y="108490"/>
                </a:cubicBezTo>
                <a:cubicBezTo>
                  <a:pt x="67247" y="108502"/>
                  <a:pt x="67080" y="108526"/>
                  <a:pt x="66913" y="108538"/>
                </a:cubicBezTo>
                <a:cubicBezTo>
                  <a:pt x="66711" y="108562"/>
                  <a:pt x="66497" y="108574"/>
                  <a:pt x="66294" y="108597"/>
                </a:cubicBezTo>
                <a:cubicBezTo>
                  <a:pt x="66151" y="108609"/>
                  <a:pt x="66020" y="108621"/>
                  <a:pt x="65889" y="108633"/>
                </a:cubicBezTo>
                <a:cubicBezTo>
                  <a:pt x="65556" y="108657"/>
                  <a:pt x="65223" y="108681"/>
                  <a:pt x="64889" y="108693"/>
                </a:cubicBezTo>
                <a:cubicBezTo>
                  <a:pt x="64782" y="108705"/>
                  <a:pt x="64663" y="108705"/>
                  <a:pt x="64544" y="108705"/>
                </a:cubicBezTo>
                <a:cubicBezTo>
                  <a:pt x="64294" y="108716"/>
                  <a:pt x="64032" y="108728"/>
                  <a:pt x="63782" y="108740"/>
                </a:cubicBezTo>
                <a:cubicBezTo>
                  <a:pt x="63663" y="108740"/>
                  <a:pt x="63556" y="108800"/>
                  <a:pt x="63437" y="108800"/>
                </a:cubicBezTo>
                <a:cubicBezTo>
                  <a:pt x="63091" y="108812"/>
                  <a:pt x="62734" y="108871"/>
                  <a:pt x="62377" y="108871"/>
                </a:cubicBezTo>
                <a:lnTo>
                  <a:pt x="62365" y="108871"/>
                </a:lnTo>
                <a:cubicBezTo>
                  <a:pt x="62044" y="108871"/>
                  <a:pt x="61710" y="108800"/>
                  <a:pt x="61389" y="108788"/>
                </a:cubicBezTo>
                <a:cubicBezTo>
                  <a:pt x="61386" y="108790"/>
                  <a:pt x="61384" y="108791"/>
                  <a:pt x="61381" y="108791"/>
                </a:cubicBezTo>
                <a:cubicBezTo>
                  <a:pt x="61375" y="108791"/>
                  <a:pt x="61369" y="108784"/>
                  <a:pt x="61367" y="108784"/>
                </a:cubicBezTo>
                <a:cubicBezTo>
                  <a:pt x="61366" y="108784"/>
                  <a:pt x="61365" y="108785"/>
                  <a:pt x="61365" y="108788"/>
                </a:cubicBezTo>
                <a:cubicBezTo>
                  <a:pt x="35636" y="108538"/>
                  <a:pt x="14788" y="87511"/>
                  <a:pt x="14788" y="61723"/>
                </a:cubicBezTo>
                <a:cubicBezTo>
                  <a:pt x="14788" y="61484"/>
                  <a:pt x="14800" y="61246"/>
                  <a:pt x="14800" y="61008"/>
                </a:cubicBezTo>
                <a:cubicBezTo>
                  <a:pt x="14800" y="61008"/>
                  <a:pt x="14800" y="60996"/>
                  <a:pt x="14788" y="60996"/>
                </a:cubicBezTo>
                <a:cubicBezTo>
                  <a:pt x="15181" y="35707"/>
                  <a:pt x="36005" y="15205"/>
                  <a:pt x="61258" y="14681"/>
                </a:cubicBezTo>
                <a:cubicBezTo>
                  <a:pt x="61270" y="14681"/>
                  <a:pt x="61270" y="14669"/>
                  <a:pt x="61282" y="14669"/>
                </a:cubicBezTo>
                <a:cubicBezTo>
                  <a:pt x="61460" y="14657"/>
                  <a:pt x="61651" y="14657"/>
                  <a:pt x="61841" y="14657"/>
                </a:cubicBezTo>
                <a:close/>
                <a:moveTo>
                  <a:pt x="61817" y="1"/>
                </a:moveTo>
                <a:cubicBezTo>
                  <a:pt x="59031" y="1"/>
                  <a:pt x="56293" y="191"/>
                  <a:pt x="53590" y="548"/>
                </a:cubicBezTo>
                <a:cubicBezTo>
                  <a:pt x="53590" y="572"/>
                  <a:pt x="53590" y="596"/>
                  <a:pt x="53590" y="608"/>
                </a:cubicBezTo>
                <a:cubicBezTo>
                  <a:pt x="23658" y="4823"/>
                  <a:pt x="179" y="30576"/>
                  <a:pt x="36" y="61556"/>
                </a:cubicBezTo>
                <a:cubicBezTo>
                  <a:pt x="24" y="61568"/>
                  <a:pt x="12" y="61580"/>
                  <a:pt x="0" y="61592"/>
                </a:cubicBezTo>
                <a:cubicBezTo>
                  <a:pt x="24" y="62568"/>
                  <a:pt x="60" y="63532"/>
                  <a:pt x="119" y="64485"/>
                </a:cubicBezTo>
                <a:cubicBezTo>
                  <a:pt x="179" y="65556"/>
                  <a:pt x="262" y="66616"/>
                  <a:pt x="381" y="67664"/>
                </a:cubicBezTo>
                <a:cubicBezTo>
                  <a:pt x="3965" y="100334"/>
                  <a:pt x="31730" y="123421"/>
                  <a:pt x="61841" y="123421"/>
                </a:cubicBezTo>
                <a:cubicBezTo>
                  <a:pt x="62377" y="123421"/>
                  <a:pt x="62913" y="123421"/>
                  <a:pt x="63449" y="123409"/>
                </a:cubicBezTo>
                <a:cubicBezTo>
                  <a:pt x="63568" y="123397"/>
                  <a:pt x="63687" y="123397"/>
                  <a:pt x="63806" y="123397"/>
                </a:cubicBezTo>
                <a:lnTo>
                  <a:pt x="64044" y="123397"/>
                </a:lnTo>
                <a:cubicBezTo>
                  <a:pt x="64365" y="123385"/>
                  <a:pt x="64699" y="123373"/>
                  <a:pt x="65020" y="123361"/>
                </a:cubicBezTo>
                <a:lnTo>
                  <a:pt x="65044" y="123361"/>
                </a:lnTo>
                <a:cubicBezTo>
                  <a:pt x="97810" y="121956"/>
                  <a:pt x="123492" y="95096"/>
                  <a:pt x="123492" y="61961"/>
                </a:cubicBezTo>
                <a:cubicBezTo>
                  <a:pt x="123492" y="61877"/>
                  <a:pt x="123468" y="61794"/>
                  <a:pt x="123456" y="61699"/>
                </a:cubicBezTo>
                <a:cubicBezTo>
                  <a:pt x="123480" y="61687"/>
                  <a:pt x="123468" y="61663"/>
                  <a:pt x="123480" y="61651"/>
                </a:cubicBezTo>
                <a:cubicBezTo>
                  <a:pt x="123444" y="27909"/>
                  <a:pt x="96119" y="429"/>
                  <a:pt x="62484" y="13"/>
                </a:cubicBezTo>
                <a:cubicBezTo>
                  <a:pt x="62341" y="13"/>
                  <a:pt x="62306" y="1"/>
                  <a:pt x="62175" y="1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8" name="Google Shape;1168;p39"/>
          <p:cNvGrpSpPr/>
          <p:nvPr/>
        </p:nvGrpSpPr>
        <p:grpSpPr>
          <a:xfrm>
            <a:off x="4913757" y="3164064"/>
            <a:ext cx="3419206" cy="1330425"/>
            <a:chOff x="4729309" y="3003525"/>
            <a:chExt cx="3419206" cy="1330425"/>
          </a:xfrm>
        </p:grpSpPr>
        <p:sp>
          <p:nvSpPr>
            <p:cNvPr id="1169" name="Google Shape;1169;p39"/>
            <p:cNvSpPr/>
            <p:nvPr/>
          </p:nvSpPr>
          <p:spPr>
            <a:xfrm>
              <a:off x="4729309" y="3003525"/>
              <a:ext cx="1311799" cy="1224019"/>
            </a:xfrm>
            <a:custGeom>
              <a:avLst/>
              <a:gdLst/>
              <a:ahLst/>
              <a:cxnLst/>
              <a:rect l="l" t="t" r="r" b="b"/>
              <a:pathLst>
                <a:path w="62556" h="58370" extrusionOk="0">
                  <a:moveTo>
                    <a:pt x="11949" y="0"/>
                  </a:moveTo>
                  <a:cubicBezTo>
                    <a:pt x="10145" y="0"/>
                    <a:pt x="8271" y="39"/>
                    <a:pt x="6322" y="116"/>
                  </a:cubicBezTo>
                  <a:cubicBezTo>
                    <a:pt x="4596" y="187"/>
                    <a:pt x="2798" y="282"/>
                    <a:pt x="941" y="413"/>
                  </a:cubicBezTo>
                  <a:cubicBezTo>
                    <a:pt x="941" y="413"/>
                    <a:pt x="869" y="1235"/>
                    <a:pt x="786" y="2687"/>
                  </a:cubicBezTo>
                  <a:cubicBezTo>
                    <a:pt x="381" y="10415"/>
                    <a:pt x="0" y="35953"/>
                    <a:pt x="11359" y="49122"/>
                  </a:cubicBezTo>
                  <a:cubicBezTo>
                    <a:pt x="11775" y="49598"/>
                    <a:pt x="12204" y="50050"/>
                    <a:pt x="12644" y="50503"/>
                  </a:cubicBezTo>
                  <a:cubicBezTo>
                    <a:pt x="13264" y="51110"/>
                    <a:pt x="13883" y="51693"/>
                    <a:pt x="14502" y="52217"/>
                  </a:cubicBezTo>
                  <a:cubicBezTo>
                    <a:pt x="19689" y="56713"/>
                    <a:pt x="24885" y="58369"/>
                    <a:pt x="29753" y="58369"/>
                  </a:cubicBezTo>
                  <a:cubicBezTo>
                    <a:pt x="38292" y="58369"/>
                    <a:pt x="45820" y="53270"/>
                    <a:pt x="50506" y="49455"/>
                  </a:cubicBezTo>
                  <a:cubicBezTo>
                    <a:pt x="57186" y="44026"/>
                    <a:pt x="62556" y="27571"/>
                    <a:pt x="54947" y="16606"/>
                  </a:cubicBezTo>
                  <a:cubicBezTo>
                    <a:pt x="54174" y="15487"/>
                    <a:pt x="53257" y="14415"/>
                    <a:pt x="52197" y="13427"/>
                  </a:cubicBezTo>
                  <a:cubicBezTo>
                    <a:pt x="51328" y="12617"/>
                    <a:pt x="50459" y="11855"/>
                    <a:pt x="49566" y="11129"/>
                  </a:cubicBezTo>
                  <a:cubicBezTo>
                    <a:pt x="40402" y="3627"/>
                    <a:pt x="29457" y="0"/>
                    <a:pt x="11949" y="0"/>
                  </a:cubicBezTo>
                  <a:close/>
                </a:path>
              </a:pathLst>
            </a:custGeom>
            <a:solidFill>
              <a:srgbClr val="0070C0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5575118" y="3803083"/>
              <a:ext cx="530844" cy="530867"/>
            </a:xfrm>
            <a:custGeom>
              <a:avLst/>
              <a:gdLst/>
              <a:ahLst/>
              <a:cxnLst/>
              <a:rect l="l" t="t" r="r" b="b"/>
              <a:pathLst>
                <a:path w="22896" h="22897" extrusionOk="0">
                  <a:moveTo>
                    <a:pt x="11442" y="1"/>
                  </a:moveTo>
                  <a:cubicBezTo>
                    <a:pt x="8287" y="1"/>
                    <a:pt x="5418" y="1275"/>
                    <a:pt x="3346" y="3347"/>
                  </a:cubicBezTo>
                  <a:cubicBezTo>
                    <a:pt x="1274" y="5418"/>
                    <a:pt x="0" y="8288"/>
                    <a:pt x="0" y="11443"/>
                  </a:cubicBezTo>
                  <a:cubicBezTo>
                    <a:pt x="0" y="13681"/>
                    <a:pt x="643" y="15777"/>
                    <a:pt x="1751" y="17539"/>
                  </a:cubicBezTo>
                  <a:cubicBezTo>
                    <a:pt x="2203" y="18265"/>
                    <a:pt x="2739" y="18932"/>
                    <a:pt x="3346" y="19539"/>
                  </a:cubicBezTo>
                  <a:cubicBezTo>
                    <a:pt x="5418" y="21611"/>
                    <a:pt x="8287" y="22897"/>
                    <a:pt x="11442" y="22897"/>
                  </a:cubicBezTo>
                  <a:cubicBezTo>
                    <a:pt x="13538" y="22897"/>
                    <a:pt x="15502" y="22325"/>
                    <a:pt x="17193" y="21349"/>
                  </a:cubicBezTo>
                  <a:cubicBezTo>
                    <a:pt x="18050" y="20849"/>
                    <a:pt x="18836" y="20242"/>
                    <a:pt x="19538" y="19539"/>
                  </a:cubicBezTo>
                  <a:cubicBezTo>
                    <a:pt x="20146" y="18932"/>
                    <a:pt x="20681" y="18265"/>
                    <a:pt x="21134" y="17539"/>
                  </a:cubicBezTo>
                  <a:cubicBezTo>
                    <a:pt x="22253" y="15777"/>
                    <a:pt x="22896" y="13681"/>
                    <a:pt x="22896" y="11443"/>
                  </a:cubicBezTo>
                  <a:cubicBezTo>
                    <a:pt x="22884" y="8288"/>
                    <a:pt x="21610" y="5418"/>
                    <a:pt x="19538" y="3347"/>
                  </a:cubicBezTo>
                  <a:cubicBezTo>
                    <a:pt x="18836" y="2656"/>
                    <a:pt x="18050" y="2049"/>
                    <a:pt x="17193" y="1549"/>
                  </a:cubicBezTo>
                  <a:cubicBezTo>
                    <a:pt x="15502" y="561"/>
                    <a:pt x="13538" y="1"/>
                    <a:pt x="114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</a:t>
              </a:r>
              <a:endParaRPr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71" name="Google Shape;1171;p39"/>
            <p:cNvSpPr txBox="1"/>
            <p:nvPr/>
          </p:nvSpPr>
          <p:spPr>
            <a:xfrm>
              <a:off x="6263915" y="3904349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CULTURAL</a:t>
              </a:r>
              <a:endParaRPr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1178" name="Google Shape;1178;p39"/>
          <p:cNvGrpSpPr/>
          <p:nvPr/>
        </p:nvGrpSpPr>
        <p:grpSpPr>
          <a:xfrm>
            <a:off x="854504" y="1090413"/>
            <a:ext cx="3403093" cy="1396158"/>
            <a:chOff x="1011606" y="1290290"/>
            <a:chExt cx="3403093" cy="1396158"/>
          </a:xfrm>
        </p:grpSpPr>
        <p:sp>
          <p:nvSpPr>
            <p:cNvPr id="1179" name="Google Shape;1179;p39"/>
            <p:cNvSpPr/>
            <p:nvPr/>
          </p:nvSpPr>
          <p:spPr>
            <a:xfrm>
              <a:off x="3102900" y="1462534"/>
              <a:ext cx="1311799" cy="1223914"/>
            </a:xfrm>
            <a:custGeom>
              <a:avLst/>
              <a:gdLst/>
              <a:ahLst/>
              <a:cxnLst/>
              <a:rect l="l" t="t" r="r" b="b"/>
              <a:pathLst>
                <a:path w="62556" h="58365" extrusionOk="0">
                  <a:moveTo>
                    <a:pt x="32802" y="1"/>
                  </a:moveTo>
                  <a:cubicBezTo>
                    <a:pt x="24263" y="1"/>
                    <a:pt x="16736" y="5095"/>
                    <a:pt x="12050" y="8910"/>
                  </a:cubicBezTo>
                  <a:cubicBezTo>
                    <a:pt x="5370" y="14351"/>
                    <a:pt x="0" y="30794"/>
                    <a:pt x="7609" y="41771"/>
                  </a:cubicBezTo>
                  <a:cubicBezTo>
                    <a:pt x="8382" y="42890"/>
                    <a:pt x="9299" y="43950"/>
                    <a:pt x="10359" y="44938"/>
                  </a:cubicBezTo>
                  <a:cubicBezTo>
                    <a:pt x="11228" y="45748"/>
                    <a:pt x="12097" y="46510"/>
                    <a:pt x="12990" y="47248"/>
                  </a:cubicBezTo>
                  <a:cubicBezTo>
                    <a:pt x="22154" y="54739"/>
                    <a:pt x="33099" y="58365"/>
                    <a:pt x="50606" y="58365"/>
                  </a:cubicBezTo>
                  <a:cubicBezTo>
                    <a:pt x="52411" y="58365"/>
                    <a:pt x="54285" y="58326"/>
                    <a:pt x="56234" y="58249"/>
                  </a:cubicBezTo>
                  <a:cubicBezTo>
                    <a:pt x="57960" y="58178"/>
                    <a:pt x="59758" y="58083"/>
                    <a:pt x="61615" y="57952"/>
                  </a:cubicBezTo>
                  <a:cubicBezTo>
                    <a:pt x="61615" y="57952"/>
                    <a:pt x="61687" y="57130"/>
                    <a:pt x="61770" y="55678"/>
                  </a:cubicBezTo>
                  <a:cubicBezTo>
                    <a:pt x="62175" y="47950"/>
                    <a:pt x="62556" y="22412"/>
                    <a:pt x="51197" y="9255"/>
                  </a:cubicBezTo>
                  <a:cubicBezTo>
                    <a:pt x="50781" y="8779"/>
                    <a:pt x="50352" y="8315"/>
                    <a:pt x="49911" y="7874"/>
                  </a:cubicBezTo>
                  <a:cubicBezTo>
                    <a:pt x="49292" y="7255"/>
                    <a:pt x="48673" y="6683"/>
                    <a:pt x="48054" y="6148"/>
                  </a:cubicBezTo>
                  <a:cubicBezTo>
                    <a:pt x="42867" y="1656"/>
                    <a:pt x="37670" y="1"/>
                    <a:pt x="32802" y="1"/>
                  </a:cubicBez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3044661" y="1327040"/>
              <a:ext cx="530867" cy="530844"/>
            </a:xfrm>
            <a:custGeom>
              <a:avLst/>
              <a:gdLst/>
              <a:ahLst/>
              <a:cxnLst/>
              <a:rect l="l" t="t" r="r" b="b"/>
              <a:pathLst>
                <a:path w="22897" h="22896" extrusionOk="0">
                  <a:moveTo>
                    <a:pt x="11443" y="0"/>
                  </a:moveTo>
                  <a:cubicBezTo>
                    <a:pt x="9359" y="0"/>
                    <a:pt x="7394" y="560"/>
                    <a:pt x="5704" y="1548"/>
                  </a:cubicBezTo>
                  <a:cubicBezTo>
                    <a:pt x="4847" y="2048"/>
                    <a:pt x="4049" y="2655"/>
                    <a:pt x="3358" y="3358"/>
                  </a:cubicBezTo>
                  <a:cubicBezTo>
                    <a:pt x="2751" y="3953"/>
                    <a:pt x="2215" y="4632"/>
                    <a:pt x="1751" y="5358"/>
                  </a:cubicBezTo>
                  <a:cubicBezTo>
                    <a:pt x="644" y="7120"/>
                    <a:pt x="1" y="9204"/>
                    <a:pt x="1" y="11442"/>
                  </a:cubicBezTo>
                  <a:cubicBezTo>
                    <a:pt x="1" y="14609"/>
                    <a:pt x="1287" y="17467"/>
                    <a:pt x="3358" y="19538"/>
                  </a:cubicBezTo>
                  <a:cubicBezTo>
                    <a:pt x="4049" y="20241"/>
                    <a:pt x="4847" y="20848"/>
                    <a:pt x="5704" y="21348"/>
                  </a:cubicBezTo>
                  <a:cubicBezTo>
                    <a:pt x="7394" y="22336"/>
                    <a:pt x="9359" y="22896"/>
                    <a:pt x="11443" y="22896"/>
                  </a:cubicBezTo>
                  <a:cubicBezTo>
                    <a:pt x="14610" y="22896"/>
                    <a:pt x="17467" y="21610"/>
                    <a:pt x="19539" y="19538"/>
                  </a:cubicBezTo>
                  <a:cubicBezTo>
                    <a:pt x="21611" y="17467"/>
                    <a:pt x="22896" y="14609"/>
                    <a:pt x="22896" y="11442"/>
                  </a:cubicBezTo>
                  <a:cubicBezTo>
                    <a:pt x="22896" y="9204"/>
                    <a:pt x="22253" y="7120"/>
                    <a:pt x="21146" y="5358"/>
                  </a:cubicBezTo>
                  <a:cubicBezTo>
                    <a:pt x="20682" y="4632"/>
                    <a:pt x="20146" y="3953"/>
                    <a:pt x="19539" y="3358"/>
                  </a:cubicBezTo>
                  <a:cubicBezTo>
                    <a:pt x="17467" y="1286"/>
                    <a:pt x="14610" y="0"/>
                    <a:pt x="114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82" name="Google Shape;1182;p39"/>
            <p:cNvSpPr txBox="1"/>
            <p:nvPr/>
          </p:nvSpPr>
          <p:spPr>
            <a:xfrm>
              <a:off x="1011606" y="129029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SOCIAL</a:t>
              </a:r>
              <a:endParaRPr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1187" name="Google Shape;1187;p39"/>
          <p:cNvGrpSpPr/>
          <p:nvPr/>
        </p:nvGrpSpPr>
        <p:grpSpPr>
          <a:xfrm>
            <a:off x="774300" y="3164064"/>
            <a:ext cx="3486021" cy="1330424"/>
            <a:chOff x="942052" y="3006563"/>
            <a:chExt cx="3486021" cy="1330424"/>
          </a:xfrm>
        </p:grpSpPr>
        <p:sp>
          <p:nvSpPr>
            <p:cNvPr id="1188" name="Google Shape;1188;p39"/>
            <p:cNvSpPr/>
            <p:nvPr/>
          </p:nvSpPr>
          <p:spPr>
            <a:xfrm>
              <a:off x="3050838" y="3006563"/>
              <a:ext cx="1377235" cy="1223998"/>
            </a:xfrm>
            <a:custGeom>
              <a:avLst/>
              <a:gdLst/>
              <a:ahLst/>
              <a:cxnLst/>
              <a:rect l="l" t="t" r="r" b="b"/>
              <a:pathLst>
                <a:path w="65295" h="58030" extrusionOk="0">
                  <a:moveTo>
                    <a:pt x="56020" y="1"/>
                  </a:moveTo>
                  <a:cubicBezTo>
                    <a:pt x="45202" y="1"/>
                    <a:pt x="26216" y="1452"/>
                    <a:pt x="15479" y="10722"/>
                  </a:cubicBezTo>
                  <a:cubicBezTo>
                    <a:pt x="15003" y="11138"/>
                    <a:pt x="14538" y="11567"/>
                    <a:pt x="14098" y="12008"/>
                  </a:cubicBezTo>
                  <a:cubicBezTo>
                    <a:pt x="13479" y="12627"/>
                    <a:pt x="12907" y="13246"/>
                    <a:pt x="12371" y="13865"/>
                  </a:cubicBezTo>
                  <a:cubicBezTo>
                    <a:pt x="1" y="28152"/>
                    <a:pt x="9145" y="42511"/>
                    <a:pt x="15134" y="49869"/>
                  </a:cubicBezTo>
                  <a:cubicBezTo>
                    <a:pt x="18685" y="54229"/>
                    <a:pt x="26922" y="58030"/>
                    <a:pt x="35267" y="58030"/>
                  </a:cubicBezTo>
                  <a:cubicBezTo>
                    <a:pt x="39709" y="58030"/>
                    <a:pt x="44182" y="56953"/>
                    <a:pt x="47995" y="54310"/>
                  </a:cubicBezTo>
                  <a:cubicBezTo>
                    <a:pt x="49114" y="53537"/>
                    <a:pt x="50174" y="52620"/>
                    <a:pt x="51162" y="51560"/>
                  </a:cubicBezTo>
                  <a:cubicBezTo>
                    <a:pt x="51972" y="50691"/>
                    <a:pt x="52734" y="49822"/>
                    <a:pt x="53472" y="48929"/>
                  </a:cubicBezTo>
                  <a:cubicBezTo>
                    <a:pt x="61735" y="38820"/>
                    <a:pt x="65295" y="26545"/>
                    <a:pt x="64473" y="5685"/>
                  </a:cubicBezTo>
                  <a:cubicBezTo>
                    <a:pt x="64402" y="3959"/>
                    <a:pt x="64306" y="2161"/>
                    <a:pt x="64175" y="304"/>
                  </a:cubicBezTo>
                  <a:cubicBezTo>
                    <a:pt x="64175" y="304"/>
                    <a:pt x="63354" y="232"/>
                    <a:pt x="61901" y="149"/>
                  </a:cubicBezTo>
                  <a:cubicBezTo>
                    <a:pt x="60481" y="75"/>
                    <a:pt x="58458" y="1"/>
                    <a:pt x="56020" y="1"/>
                  </a:cubicBezTo>
                  <a:close/>
                </a:path>
              </a:pathLst>
            </a:custGeom>
            <a:solidFill>
              <a:srgbClr val="92D050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3047698" y="3806120"/>
              <a:ext cx="530867" cy="530867"/>
            </a:xfrm>
            <a:custGeom>
              <a:avLst/>
              <a:gdLst/>
              <a:ahLst/>
              <a:cxnLst/>
              <a:rect l="l" t="t" r="r" b="b"/>
              <a:pathLst>
                <a:path w="22897" h="22897" extrusionOk="0">
                  <a:moveTo>
                    <a:pt x="11443" y="1"/>
                  </a:moveTo>
                  <a:cubicBezTo>
                    <a:pt x="9204" y="1"/>
                    <a:pt x="7121" y="644"/>
                    <a:pt x="5358" y="1751"/>
                  </a:cubicBezTo>
                  <a:cubicBezTo>
                    <a:pt x="4632" y="2204"/>
                    <a:pt x="3954" y="2751"/>
                    <a:pt x="3358" y="3347"/>
                  </a:cubicBezTo>
                  <a:cubicBezTo>
                    <a:pt x="1287" y="5418"/>
                    <a:pt x="1" y="8288"/>
                    <a:pt x="1" y="11443"/>
                  </a:cubicBezTo>
                  <a:cubicBezTo>
                    <a:pt x="1" y="13538"/>
                    <a:pt x="560" y="15503"/>
                    <a:pt x="1548" y="17194"/>
                  </a:cubicBezTo>
                  <a:cubicBezTo>
                    <a:pt x="2049" y="18051"/>
                    <a:pt x="2656" y="18837"/>
                    <a:pt x="3358" y="19539"/>
                  </a:cubicBezTo>
                  <a:cubicBezTo>
                    <a:pt x="3954" y="20146"/>
                    <a:pt x="4632" y="20682"/>
                    <a:pt x="5358" y="21134"/>
                  </a:cubicBezTo>
                  <a:cubicBezTo>
                    <a:pt x="7121" y="22254"/>
                    <a:pt x="9204" y="22897"/>
                    <a:pt x="11443" y="22897"/>
                  </a:cubicBezTo>
                  <a:cubicBezTo>
                    <a:pt x="14610" y="22897"/>
                    <a:pt x="17467" y="21611"/>
                    <a:pt x="19539" y="19539"/>
                  </a:cubicBezTo>
                  <a:cubicBezTo>
                    <a:pt x="20241" y="18837"/>
                    <a:pt x="20848" y="18051"/>
                    <a:pt x="21349" y="17194"/>
                  </a:cubicBezTo>
                  <a:cubicBezTo>
                    <a:pt x="22337" y="15503"/>
                    <a:pt x="22896" y="13538"/>
                    <a:pt x="22896" y="11443"/>
                  </a:cubicBezTo>
                  <a:cubicBezTo>
                    <a:pt x="22896" y="8288"/>
                    <a:pt x="21610" y="5418"/>
                    <a:pt x="19539" y="3347"/>
                  </a:cubicBezTo>
                  <a:cubicBezTo>
                    <a:pt x="17467" y="1275"/>
                    <a:pt x="14610" y="1"/>
                    <a:pt x="114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90" name="Google Shape;1190;p39"/>
            <p:cNvSpPr txBox="1"/>
            <p:nvPr/>
          </p:nvSpPr>
          <p:spPr>
            <a:xfrm>
              <a:off x="942052" y="3907387"/>
              <a:ext cx="197832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92D05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ACADÊMICO</a:t>
              </a:r>
              <a:endParaRPr sz="2400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1197" name="Google Shape;1197;p39"/>
          <p:cNvGrpSpPr/>
          <p:nvPr/>
        </p:nvGrpSpPr>
        <p:grpSpPr>
          <a:xfrm>
            <a:off x="4985569" y="1090413"/>
            <a:ext cx="3347394" cy="1394489"/>
            <a:chOff x="4715938" y="1288917"/>
            <a:chExt cx="3347394" cy="1394489"/>
          </a:xfrm>
        </p:grpSpPr>
        <p:sp>
          <p:nvSpPr>
            <p:cNvPr id="1198" name="Google Shape;1198;p39"/>
            <p:cNvSpPr/>
            <p:nvPr/>
          </p:nvSpPr>
          <p:spPr>
            <a:xfrm>
              <a:off x="4715938" y="1459493"/>
              <a:ext cx="1377235" cy="1223913"/>
            </a:xfrm>
            <a:custGeom>
              <a:avLst/>
              <a:gdLst/>
              <a:ahLst/>
              <a:cxnLst/>
              <a:rect l="l" t="t" r="r" b="b"/>
              <a:pathLst>
                <a:path w="65295" h="58026" extrusionOk="0">
                  <a:moveTo>
                    <a:pt x="30016" y="0"/>
                  </a:moveTo>
                  <a:cubicBezTo>
                    <a:pt x="25578" y="0"/>
                    <a:pt x="21110" y="1076"/>
                    <a:pt x="17300" y="3716"/>
                  </a:cubicBezTo>
                  <a:cubicBezTo>
                    <a:pt x="16181" y="4502"/>
                    <a:pt x="15121" y="5407"/>
                    <a:pt x="14133" y="6479"/>
                  </a:cubicBezTo>
                  <a:cubicBezTo>
                    <a:pt x="13323" y="7336"/>
                    <a:pt x="12561" y="8217"/>
                    <a:pt x="11823" y="9110"/>
                  </a:cubicBezTo>
                  <a:cubicBezTo>
                    <a:pt x="3560" y="19206"/>
                    <a:pt x="0" y="31494"/>
                    <a:pt x="822" y="52342"/>
                  </a:cubicBezTo>
                  <a:cubicBezTo>
                    <a:pt x="893" y="54080"/>
                    <a:pt x="988" y="55866"/>
                    <a:pt x="1119" y="57723"/>
                  </a:cubicBezTo>
                  <a:cubicBezTo>
                    <a:pt x="1119" y="57723"/>
                    <a:pt x="1941" y="57806"/>
                    <a:pt x="3394" y="57878"/>
                  </a:cubicBezTo>
                  <a:cubicBezTo>
                    <a:pt x="4814" y="57952"/>
                    <a:pt x="6837" y="58026"/>
                    <a:pt x="9274" y="58026"/>
                  </a:cubicBezTo>
                  <a:cubicBezTo>
                    <a:pt x="20093" y="58026"/>
                    <a:pt x="39079" y="56575"/>
                    <a:pt x="49816" y="47305"/>
                  </a:cubicBezTo>
                  <a:cubicBezTo>
                    <a:pt x="50292" y="46888"/>
                    <a:pt x="50757" y="46460"/>
                    <a:pt x="51197" y="46019"/>
                  </a:cubicBezTo>
                  <a:cubicBezTo>
                    <a:pt x="51816" y="45400"/>
                    <a:pt x="52388" y="44793"/>
                    <a:pt x="52924" y="44174"/>
                  </a:cubicBezTo>
                  <a:cubicBezTo>
                    <a:pt x="65294" y="29874"/>
                    <a:pt x="56150" y="15527"/>
                    <a:pt x="50161" y="8169"/>
                  </a:cubicBezTo>
                  <a:cubicBezTo>
                    <a:pt x="46609" y="3808"/>
                    <a:pt x="38366" y="0"/>
                    <a:pt x="30016" y="0"/>
                  </a:cubicBezTo>
                  <a:close/>
                </a:path>
              </a:pathLst>
            </a:custGeom>
            <a:solidFill>
              <a:srgbClr val="7030A0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5572080" y="1324003"/>
              <a:ext cx="530844" cy="530844"/>
            </a:xfrm>
            <a:custGeom>
              <a:avLst/>
              <a:gdLst/>
              <a:ahLst/>
              <a:cxnLst/>
              <a:rect l="l" t="t" r="r" b="b"/>
              <a:pathLst>
                <a:path w="22896" h="22896" extrusionOk="0">
                  <a:moveTo>
                    <a:pt x="11442" y="0"/>
                  </a:moveTo>
                  <a:cubicBezTo>
                    <a:pt x="8287" y="0"/>
                    <a:pt x="5418" y="1286"/>
                    <a:pt x="3346" y="3358"/>
                  </a:cubicBezTo>
                  <a:cubicBezTo>
                    <a:pt x="2655" y="4048"/>
                    <a:pt x="2036" y="4846"/>
                    <a:pt x="1536" y="5703"/>
                  </a:cubicBezTo>
                  <a:cubicBezTo>
                    <a:pt x="560" y="7394"/>
                    <a:pt x="0" y="9358"/>
                    <a:pt x="0" y="11442"/>
                  </a:cubicBezTo>
                  <a:cubicBezTo>
                    <a:pt x="0" y="14609"/>
                    <a:pt x="1274" y="17467"/>
                    <a:pt x="3346" y="19538"/>
                  </a:cubicBezTo>
                  <a:cubicBezTo>
                    <a:pt x="5418" y="21610"/>
                    <a:pt x="8287" y="22896"/>
                    <a:pt x="11442" y="22896"/>
                  </a:cubicBezTo>
                  <a:cubicBezTo>
                    <a:pt x="13681" y="22896"/>
                    <a:pt x="15776" y="22253"/>
                    <a:pt x="17538" y="21146"/>
                  </a:cubicBezTo>
                  <a:cubicBezTo>
                    <a:pt x="18265" y="20681"/>
                    <a:pt x="18931" y="20145"/>
                    <a:pt x="19538" y="19538"/>
                  </a:cubicBezTo>
                  <a:cubicBezTo>
                    <a:pt x="21610" y="17467"/>
                    <a:pt x="22896" y="14609"/>
                    <a:pt x="22896" y="11442"/>
                  </a:cubicBezTo>
                  <a:cubicBezTo>
                    <a:pt x="22896" y="9358"/>
                    <a:pt x="22325" y="7394"/>
                    <a:pt x="21348" y="5703"/>
                  </a:cubicBezTo>
                  <a:cubicBezTo>
                    <a:pt x="20848" y="4846"/>
                    <a:pt x="20241" y="4048"/>
                    <a:pt x="19538" y="3358"/>
                  </a:cubicBezTo>
                  <a:cubicBezTo>
                    <a:pt x="18931" y="2750"/>
                    <a:pt x="18265" y="2215"/>
                    <a:pt x="17538" y="1750"/>
                  </a:cubicBezTo>
                  <a:cubicBezTo>
                    <a:pt x="15776" y="643"/>
                    <a:pt x="13681" y="0"/>
                    <a:pt x="114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7030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00" name="Google Shape;1200;p39"/>
            <p:cNvSpPr txBox="1"/>
            <p:nvPr/>
          </p:nvSpPr>
          <p:spPr>
            <a:xfrm>
              <a:off x="6178732" y="1288917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AMBIENTAL</a:t>
              </a:r>
              <a:endParaRPr sz="2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1207" name="Google Shape;1207;p39"/>
          <p:cNvGrpSpPr/>
          <p:nvPr/>
        </p:nvGrpSpPr>
        <p:grpSpPr>
          <a:xfrm>
            <a:off x="3232957" y="2225445"/>
            <a:ext cx="2734085" cy="1233000"/>
            <a:chOff x="4194139" y="2498936"/>
            <a:chExt cx="737587" cy="678254"/>
          </a:xfrm>
        </p:grpSpPr>
        <p:sp>
          <p:nvSpPr>
            <p:cNvPr id="1208" name="Google Shape;1208;p39"/>
            <p:cNvSpPr/>
            <p:nvPr/>
          </p:nvSpPr>
          <p:spPr>
            <a:xfrm>
              <a:off x="4217120" y="2560382"/>
              <a:ext cx="689996" cy="610623"/>
            </a:xfrm>
            <a:custGeom>
              <a:avLst/>
              <a:gdLst/>
              <a:ahLst/>
              <a:cxnLst/>
              <a:rect l="l" t="t" r="r" b="b"/>
              <a:pathLst>
                <a:path w="26338" h="26337" extrusionOk="0">
                  <a:moveTo>
                    <a:pt x="13169" y="0"/>
                  </a:moveTo>
                  <a:cubicBezTo>
                    <a:pt x="5894" y="0"/>
                    <a:pt x="1" y="5894"/>
                    <a:pt x="1" y="13169"/>
                  </a:cubicBezTo>
                  <a:cubicBezTo>
                    <a:pt x="1" y="20431"/>
                    <a:pt x="5894" y="26337"/>
                    <a:pt x="13169" y="26337"/>
                  </a:cubicBezTo>
                  <a:cubicBezTo>
                    <a:pt x="20444" y="26337"/>
                    <a:pt x="26337" y="20431"/>
                    <a:pt x="26337" y="13169"/>
                  </a:cubicBezTo>
                  <a:cubicBezTo>
                    <a:pt x="26337" y="5894"/>
                    <a:pt x="20444" y="0"/>
                    <a:pt x="13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Local; Regional e Nacional</a:t>
              </a:r>
              <a:endPara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4194139" y="2498936"/>
              <a:ext cx="737587" cy="678254"/>
            </a:xfrm>
            <a:custGeom>
              <a:avLst/>
              <a:gdLst/>
              <a:ahLst/>
              <a:cxnLst/>
              <a:rect l="l" t="t" r="r" b="b"/>
              <a:pathLst>
                <a:path w="29290" h="29254" extrusionOk="0">
                  <a:moveTo>
                    <a:pt x="14657" y="3465"/>
                  </a:moveTo>
                  <a:cubicBezTo>
                    <a:pt x="20812" y="3465"/>
                    <a:pt x="25813" y="8477"/>
                    <a:pt x="25813" y="14621"/>
                  </a:cubicBezTo>
                  <a:cubicBezTo>
                    <a:pt x="25813" y="14692"/>
                    <a:pt x="25813" y="14752"/>
                    <a:pt x="25801" y="14823"/>
                  </a:cubicBezTo>
                  <a:cubicBezTo>
                    <a:pt x="25694" y="20872"/>
                    <a:pt x="20860" y="25777"/>
                    <a:pt x="14776" y="25777"/>
                  </a:cubicBezTo>
                  <a:lnTo>
                    <a:pt x="14549" y="25777"/>
                  </a:lnTo>
                  <a:cubicBezTo>
                    <a:pt x="8442" y="25717"/>
                    <a:pt x="3500" y="20741"/>
                    <a:pt x="3500" y="14621"/>
                  </a:cubicBezTo>
                  <a:cubicBezTo>
                    <a:pt x="3500" y="8549"/>
                    <a:pt x="8477" y="3596"/>
                    <a:pt x="14514" y="3477"/>
                  </a:cubicBezTo>
                  <a:lnTo>
                    <a:pt x="14526" y="3477"/>
                  </a:lnTo>
                  <a:cubicBezTo>
                    <a:pt x="14561" y="3465"/>
                    <a:pt x="14609" y="3465"/>
                    <a:pt x="14657" y="3465"/>
                  </a:cubicBezTo>
                  <a:close/>
                  <a:moveTo>
                    <a:pt x="14657" y="0"/>
                  </a:moveTo>
                  <a:cubicBezTo>
                    <a:pt x="13990" y="0"/>
                    <a:pt x="13347" y="36"/>
                    <a:pt x="12704" y="119"/>
                  </a:cubicBezTo>
                  <a:cubicBezTo>
                    <a:pt x="12704" y="131"/>
                    <a:pt x="12704" y="131"/>
                    <a:pt x="12704" y="143"/>
                  </a:cubicBezTo>
                  <a:cubicBezTo>
                    <a:pt x="5608" y="1143"/>
                    <a:pt x="36" y="7239"/>
                    <a:pt x="0" y="14585"/>
                  </a:cubicBezTo>
                  <a:cubicBezTo>
                    <a:pt x="0" y="14585"/>
                    <a:pt x="0" y="14597"/>
                    <a:pt x="0" y="14597"/>
                  </a:cubicBezTo>
                  <a:cubicBezTo>
                    <a:pt x="0" y="14788"/>
                    <a:pt x="0" y="14966"/>
                    <a:pt x="12" y="15157"/>
                  </a:cubicBezTo>
                  <a:cubicBezTo>
                    <a:pt x="12" y="15180"/>
                    <a:pt x="24" y="15216"/>
                    <a:pt x="24" y="15240"/>
                  </a:cubicBezTo>
                  <a:cubicBezTo>
                    <a:pt x="24" y="15335"/>
                    <a:pt x="36" y="15430"/>
                    <a:pt x="36" y="15526"/>
                  </a:cubicBezTo>
                  <a:cubicBezTo>
                    <a:pt x="48" y="15609"/>
                    <a:pt x="48" y="15692"/>
                    <a:pt x="60" y="15776"/>
                  </a:cubicBezTo>
                  <a:cubicBezTo>
                    <a:pt x="786" y="23658"/>
                    <a:pt x="7406" y="29254"/>
                    <a:pt x="14621" y="29254"/>
                  </a:cubicBezTo>
                  <a:cubicBezTo>
                    <a:pt x="14692" y="29254"/>
                    <a:pt x="14800" y="29242"/>
                    <a:pt x="14800" y="29242"/>
                  </a:cubicBezTo>
                  <a:lnTo>
                    <a:pt x="14800" y="29230"/>
                  </a:lnTo>
                  <a:lnTo>
                    <a:pt x="14883" y="29230"/>
                  </a:lnTo>
                  <a:cubicBezTo>
                    <a:pt x="14954" y="29230"/>
                    <a:pt x="15026" y="29242"/>
                    <a:pt x="15097" y="29242"/>
                  </a:cubicBezTo>
                  <a:cubicBezTo>
                    <a:pt x="23015" y="29063"/>
                    <a:pt x="29278" y="22634"/>
                    <a:pt x="29278" y="14680"/>
                  </a:cubicBezTo>
                  <a:cubicBezTo>
                    <a:pt x="29278" y="14657"/>
                    <a:pt x="29278" y="14645"/>
                    <a:pt x="29278" y="14621"/>
                  </a:cubicBezTo>
                  <a:cubicBezTo>
                    <a:pt x="29278" y="14621"/>
                    <a:pt x="29278" y="14609"/>
                    <a:pt x="29289" y="14609"/>
                  </a:cubicBezTo>
                  <a:cubicBezTo>
                    <a:pt x="29278" y="6608"/>
                    <a:pt x="22812" y="95"/>
                    <a:pt x="1483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79;p20">
            <a:extLst>
              <a:ext uri="{FF2B5EF4-FFF2-40B4-BE49-F238E27FC236}">
                <a16:creationId xmlns:a16="http://schemas.microsoft.com/office/drawing/2014/main" id="{71BDF12D-F8A7-B149-D121-D9F963565B59}"/>
              </a:ext>
            </a:extLst>
          </p:cNvPr>
          <p:cNvSpPr txBox="1"/>
          <p:nvPr/>
        </p:nvSpPr>
        <p:spPr>
          <a:xfrm>
            <a:off x="281940" y="4686300"/>
            <a:ext cx="86175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Fonte: Currículo Lattes, março,2023/documento sucupira - </a:t>
            </a:r>
            <a:r>
              <a:rPr lang="pt-BR" sz="12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 - COELHO,W;ARAÚJO,M 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563526" y="85218"/>
            <a:ext cx="8250448" cy="650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Estratégias</a:t>
            </a: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acompanhamento e avaliação</a:t>
            </a:r>
            <a:endParaRPr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" name="Google Shape;1373;p43">
            <a:extLst>
              <a:ext uri="{FF2B5EF4-FFF2-40B4-BE49-F238E27FC236}">
                <a16:creationId xmlns:a16="http://schemas.microsoft.com/office/drawing/2014/main" id="{027B8A92-EAAD-F263-866F-B3C5C702FC1F}"/>
              </a:ext>
            </a:extLst>
          </p:cNvPr>
          <p:cNvGrpSpPr/>
          <p:nvPr/>
        </p:nvGrpSpPr>
        <p:grpSpPr>
          <a:xfrm>
            <a:off x="1402567" y="1527531"/>
            <a:ext cx="5676736" cy="943218"/>
            <a:chOff x="1473241" y="1274525"/>
            <a:chExt cx="4354734" cy="943218"/>
          </a:xfrm>
          <a:solidFill>
            <a:srgbClr val="FF0000"/>
          </a:solidFill>
        </p:grpSpPr>
        <p:sp>
          <p:nvSpPr>
            <p:cNvPr id="5" name="Google Shape;1374;p43">
              <a:extLst>
                <a:ext uri="{FF2B5EF4-FFF2-40B4-BE49-F238E27FC236}">
                  <a16:creationId xmlns:a16="http://schemas.microsoft.com/office/drawing/2014/main" id="{694FC48A-3AC2-439B-875C-5FE9395D5FAF}"/>
                </a:ext>
              </a:extLst>
            </p:cNvPr>
            <p:cNvSpPr/>
            <p:nvPr/>
          </p:nvSpPr>
          <p:spPr>
            <a:xfrm>
              <a:off x="1834375" y="1369657"/>
              <a:ext cx="3993600" cy="74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" name="Google Shape;1375;p43">
              <a:extLst>
                <a:ext uri="{FF2B5EF4-FFF2-40B4-BE49-F238E27FC236}">
                  <a16:creationId xmlns:a16="http://schemas.microsoft.com/office/drawing/2014/main" id="{152B5541-7958-EB5E-2B3B-C47F2A3E58E9}"/>
                </a:ext>
              </a:extLst>
            </p:cNvPr>
            <p:cNvSpPr/>
            <p:nvPr/>
          </p:nvSpPr>
          <p:spPr>
            <a:xfrm>
              <a:off x="1953340" y="1448734"/>
              <a:ext cx="370985" cy="588546"/>
            </a:xfrm>
            <a:custGeom>
              <a:avLst/>
              <a:gdLst/>
              <a:ahLst/>
              <a:cxnLst/>
              <a:rect l="l" t="t" r="r" b="b"/>
              <a:pathLst>
                <a:path w="21968" h="34851" extrusionOk="0">
                  <a:moveTo>
                    <a:pt x="1" y="1"/>
                  </a:moveTo>
                  <a:lnTo>
                    <a:pt x="1" y="34850"/>
                  </a:lnTo>
                  <a:lnTo>
                    <a:pt x="11907" y="34850"/>
                  </a:lnTo>
                  <a:lnTo>
                    <a:pt x="21968" y="17432"/>
                  </a:lnTo>
                  <a:lnTo>
                    <a:pt x="11907" y="1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" name="Google Shape;1376;p43">
              <a:extLst>
                <a:ext uri="{FF2B5EF4-FFF2-40B4-BE49-F238E27FC236}">
                  <a16:creationId xmlns:a16="http://schemas.microsoft.com/office/drawing/2014/main" id="{53C64D94-3974-D589-6BCC-5BEBD3EED13D}"/>
                </a:ext>
              </a:extLst>
            </p:cNvPr>
            <p:cNvSpPr/>
            <p:nvPr/>
          </p:nvSpPr>
          <p:spPr>
            <a:xfrm>
              <a:off x="1473241" y="1274525"/>
              <a:ext cx="818959" cy="943218"/>
            </a:xfrm>
            <a:custGeom>
              <a:avLst/>
              <a:gdLst/>
              <a:ahLst/>
              <a:cxnLst/>
              <a:rect l="l" t="t" r="r" b="b"/>
              <a:pathLst>
                <a:path w="48495" h="55853" extrusionOk="0">
                  <a:moveTo>
                    <a:pt x="16300" y="0"/>
                  </a:moveTo>
                  <a:cubicBezTo>
                    <a:pt x="16169" y="0"/>
                    <a:pt x="16050" y="72"/>
                    <a:pt x="15979" y="191"/>
                  </a:cubicBezTo>
                  <a:lnTo>
                    <a:pt x="72" y="27742"/>
                  </a:lnTo>
                  <a:cubicBezTo>
                    <a:pt x="1" y="27849"/>
                    <a:pt x="1" y="28004"/>
                    <a:pt x="72" y="28123"/>
                  </a:cubicBezTo>
                  <a:lnTo>
                    <a:pt x="15979" y="55662"/>
                  </a:lnTo>
                  <a:cubicBezTo>
                    <a:pt x="16050" y="55781"/>
                    <a:pt x="16169" y="55853"/>
                    <a:pt x="16300" y="55853"/>
                  </a:cubicBezTo>
                  <a:lnTo>
                    <a:pt x="48114" y="55853"/>
                  </a:lnTo>
                  <a:cubicBezTo>
                    <a:pt x="48316" y="55853"/>
                    <a:pt x="48495" y="55686"/>
                    <a:pt x="48495" y="55472"/>
                  </a:cubicBezTo>
                  <a:cubicBezTo>
                    <a:pt x="48495" y="55257"/>
                    <a:pt x="48316" y="55091"/>
                    <a:pt x="48114" y="55091"/>
                  </a:cubicBezTo>
                  <a:lnTo>
                    <a:pt x="16526" y="55091"/>
                  </a:lnTo>
                  <a:lnTo>
                    <a:pt x="846" y="27933"/>
                  </a:lnTo>
                  <a:lnTo>
                    <a:pt x="16526" y="762"/>
                  </a:lnTo>
                  <a:lnTo>
                    <a:pt x="48114" y="762"/>
                  </a:lnTo>
                  <a:cubicBezTo>
                    <a:pt x="48316" y="762"/>
                    <a:pt x="48495" y="596"/>
                    <a:pt x="48495" y="381"/>
                  </a:cubicBezTo>
                  <a:cubicBezTo>
                    <a:pt x="48495" y="179"/>
                    <a:pt x="48316" y="0"/>
                    <a:pt x="48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" name="Google Shape;1379;p43">
              <a:extLst>
                <a:ext uri="{FF2B5EF4-FFF2-40B4-BE49-F238E27FC236}">
                  <a16:creationId xmlns:a16="http://schemas.microsoft.com/office/drawing/2014/main" id="{107725E0-A07C-89B6-3456-3BC56342E3A0}"/>
                </a:ext>
              </a:extLst>
            </p:cNvPr>
            <p:cNvSpPr txBox="1"/>
            <p:nvPr/>
          </p:nvSpPr>
          <p:spPr>
            <a:xfrm>
              <a:off x="2455850" y="1553837"/>
              <a:ext cx="3240600" cy="337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Plano de Publicização de Resultados para a Sociedade</a:t>
              </a:r>
              <a:endParaRPr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12" name="Google Shape;1381;p43">
            <a:extLst>
              <a:ext uri="{FF2B5EF4-FFF2-40B4-BE49-F238E27FC236}">
                <a16:creationId xmlns:a16="http://schemas.microsoft.com/office/drawing/2014/main" id="{701930C1-90A7-D8AE-81D9-CFB80BCE83C1}"/>
              </a:ext>
            </a:extLst>
          </p:cNvPr>
          <p:cNvGrpSpPr/>
          <p:nvPr/>
        </p:nvGrpSpPr>
        <p:grpSpPr>
          <a:xfrm>
            <a:off x="1339544" y="3377110"/>
            <a:ext cx="5739759" cy="943015"/>
            <a:chOff x="1424894" y="2866889"/>
            <a:chExt cx="4403081" cy="943015"/>
          </a:xfrm>
          <a:solidFill>
            <a:srgbClr val="FFC000"/>
          </a:solidFill>
        </p:grpSpPr>
        <p:sp>
          <p:nvSpPr>
            <p:cNvPr id="13" name="Google Shape;1382;p43">
              <a:extLst>
                <a:ext uri="{FF2B5EF4-FFF2-40B4-BE49-F238E27FC236}">
                  <a16:creationId xmlns:a16="http://schemas.microsoft.com/office/drawing/2014/main" id="{1EBD32C5-4B2B-9D25-8EC8-BD92DF180C15}"/>
                </a:ext>
              </a:extLst>
            </p:cNvPr>
            <p:cNvSpPr/>
            <p:nvPr/>
          </p:nvSpPr>
          <p:spPr>
            <a:xfrm>
              <a:off x="1834375" y="2965050"/>
              <a:ext cx="3993600" cy="74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4" name="Google Shape;1383;p43">
              <a:extLst>
                <a:ext uri="{FF2B5EF4-FFF2-40B4-BE49-F238E27FC236}">
                  <a16:creationId xmlns:a16="http://schemas.microsoft.com/office/drawing/2014/main" id="{686657F9-386B-037B-7329-765A24DC405A}"/>
                </a:ext>
              </a:extLst>
            </p:cNvPr>
            <p:cNvSpPr/>
            <p:nvPr/>
          </p:nvSpPr>
          <p:spPr>
            <a:xfrm>
              <a:off x="1927014" y="3044031"/>
              <a:ext cx="370985" cy="588732"/>
            </a:xfrm>
            <a:custGeom>
              <a:avLst/>
              <a:gdLst/>
              <a:ahLst/>
              <a:cxnLst/>
              <a:rect l="l" t="t" r="r" b="b"/>
              <a:pathLst>
                <a:path w="21968" h="34862" extrusionOk="0">
                  <a:moveTo>
                    <a:pt x="1" y="0"/>
                  </a:moveTo>
                  <a:lnTo>
                    <a:pt x="1" y="34862"/>
                  </a:lnTo>
                  <a:lnTo>
                    <a:pt x="11907" y="34862"/>
                  </a:lnTo>
                  <a:lnTo>
                    <a:pt x="21968" y="17431"/>
                  </a:lnTo>
                  <a:lnTo>
                    <a:pt x="11907" y="0"/>
                  </a:lnTo>
                  <a:close/>
                </a:path>
              </a:pathLst>
            </a:custGeom>
            <a:solidFill>
              <a:srgbClr val="CC66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Google Shape;1384;p43">
              <a:extLst>
                <a:ext uri="{FF2B5EF4-FFF2-40B4-BE49-F238E27FC236}">
                  <a16:creationId xmlns:a16="http://schemas.microsoft.com/office/drawing/2014/main" id="{F3C66FF2-D968-E8A4-2859-187995C27540}"/>
                </a:ext>
              </a:extLst>
            </p:cNvPr>
            <p:cNvSpPr/>
            <p:nvPr/>
          </p:nvSpPr>
          <p:spPr>
            <a:xfrm>
              <a:off x="1424894" y="2866889"/>
              <a:ext cx="818959" cy="943015"/>
            </a:xfrm>
            <a:custGeom>
              <a:avLst/>
              <a:gdLst/>
              <a:ahLst/>
              <a:cxnLst/>
              <a:rect l="l" t="t" r="r" b="b"/>
              <a:pathLst>
                <a:path w="48495" h="55841" extrusionOk="0">
                  <a:moveTo>
                    <a:pt x="16300" y="1"/>
                  </a:moveTo>
                  <a:cubicBezTo>
                    <a:pt x="16169" y="1"/>
                    <a:pt x="16050" y="72"/>
                    <a:pt x="15979" y="191"/>
                  </a:cubicBezTo>
                  <a:lnTo>
                    <a:pt x="72" y="27730"/>
                  </a:lnTo>
                  <a:cubicBezTo>
                    <a:pt x="1" y="27849"/>
                    <a:pt x="1" y="27992"/>
                    <a:pt x="72" y="28111"/>
                  </a:cubicBezTo>
                  <a:lnTo>
                    <a:pt x="15979" y="55650"/>
                  </a:lnTo>
                  <a:cubicBezTo>
                    <a:pt x="16050" y="55770"/>
                    <a:pt x="16169" y="55841"/>
                    <a:pt x="16300" y="55841"/>
                  </a:cubicBezTo>
                  <a:lnTo>
                    <a:pt x="48114" y="55841"/>
                  </a:lnTo>
                  <a:cubicBezTo>
                    <a:pt x="48316" y="55841"/>
                    <a:pt x="48495" y="55674"/>
                    <a:pt x="48495" y="55460"/>
                  </a:cubicBezTo>
                  <a:cubicBezTo>
                    <a:pt x="48495" y="55258"/>
                    <a:pt x="48316" y="55079"/>
                    <a:pt x="48114" y="55079"/>
                  </a:cubicBezTo>
                  <a:lnTo>
                    <a:pt x="16526" y="55079"/>
                  </a:lnTo>
                  <a:lnTo>
                    <a:pt x="846" y="27921"/>
                  </a:lnTo>
                  <a:lnTo>
                    <a:pt x="16526" y="751"/>
                  </a:lnTo>
                  <a:lnTo>
                    <a:pt x="48114" y="751"/>
                  </a:lnTo>
                  <a:cubicBezTo>
                    <a:pt x="48316" y="751"/>
                    <a:pt x="48495" y="584"/>
                    <a:pt x="48495" y="382"/>
                  </a:cubicBezTo>
                  <a:cubicBezTo>
                    <a:pt x="48495" y="167"/>
                    <a:pt x="48316" y="1"/>
                    <a:pt x="48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" name="Google Shape;1387;p43">
              <a:extLst>
                <a:ext uri="{FF2B5EF4-FFF2-40B4-BE49-F238E27FC236}">
                  <a16:creationId xmlns:a16="http://schemas.microsoft.com/office/drawing/2014/main" id="{9905809B-53AC-04E7-68E9-EE8C81B3F4C8}"/>
                </a:ext>
              </a:extLst>
            </p:cNvPr>
            <p:cNvSpPr txBox="1"/>
            <p:nvPr/>
          </p:nvSpPr>
          <p:spPr>
            <a:xfrm>
              <a:off x="2324325" y="3169646"/>
              <a:ext cx="3240600" cy="337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Plano de Acompanhamento de Egressos</a:t>
              </a:r>
              <a:endParaRPr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</p:grpSp>
      <p:grpSp>
        <p:nvGrpSpPr>
          <p:cNvPr id="20" name="Google Shape;1389;p43">
            <a:extLst>
              <a:ext uri="{FF2B5EF4-FFF2-40B4-BE49-F238E27FC236}">
                <a16:creationId xmlns:a16="http://schemas.microsoft.com/office/drawing/2014/main" id="{10A1E51C-8806-2825-DA3C-539C26B35D4C}"/>
              </a:ext>
            </a:extLst>
          </p:cNvPr>
          <p:cNvGrpSpPr/>
          <p:nvPr/>
        </p:nvGrpSpPr>
        <p:grpSpPr>
          <a:xfrm>
            <a:off x="2235903" y="2433892"/>
            <a:ext cx="5645227" cy="943218"/>
            <a:chOff x="3170045" y="2064650"/>
            <a:chExt cx="4587604" cy="943218"/>
          </a:xfrm>
          <a:solidFill>
            <a:srgbClr val="92D050"/>
          </a:solidFill>
        </p:grpSpPr>
        <p:sp>
          <p:nvSpPr>
            <p:cNvPr id="21" name="Google Shape;1390;p43">
              <a:extLst>
                <a:ext uri="{FF2B5EF4-FFF2-40B4-BE49-F238E27FC236}">
                  <a16:creationId xmlns:a16="http://schemas.microsoft.com/office/drawing/2014/main" id="{00C5A70A-461C-AC94-0F1F-77506F972DA8}"/>
                </a:ext>
              </a:extLst>
            </p:cNvPr>
            <p:cNvSpPr/>
            <p:nvPr/>
          </p:nvSpPr>
          <p:spPr>
            <a:xfrm>
              <a:off x="3170045" y="2168875"/>
              <a:ext cx="4139630" cy="74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2" name="Google Shape;1391;p43">
              <a:extLst>
                <a:ext uri="{FF2B5EF4-FFF2-40B4-BE49-F238E27FC236}">
                  <a16:creationId xmlns:a16="http://schemas.microsoft.com/office/drawing/2014/main" id="{10BC5ABE-4BCF-A319-05FF-0ADD0A17CE0E}"/>
                </a:ext>
              </a:extLst>
            </p:cNvPr>
            <p:cNvSpPr/>
            <p:nvPr/>
          </p:nvSpPr>
          <p:spPr>
            <a:xfrm>
              <a:off x="6886844" y="2241995"/>
              <a:ext cx="370985" cy="588529"/>
            </a:xfrm>
            <a:custGeom>
              <a:avLst/>
              <a:gdLst/>
              <a:ahLst/>
              <a:cxnLst/>
              <a:rect l="l" t="t" r="r" b="b"/>
              <a:pathLst>
                <a:path w="21968" h="34850" extrusionOk="0">
                  <a:moveTo>
                    <a:pt x="10061" y="0"/>
                  </a:moveTo>
                  <a:lnTo>
                    <a:pt x="1" y="17419"/>
                  </a:lnTo>
                  <a:lnTo>
                    <a:pt x="10061" y="34850"/>
                  </a:lnTo>
                  <a:lnTo>
                    <a:pt x="21968" y="34850"/>
                  </a:lnTo>
                  <a:lnTo>
                    <a:pt x="21968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Google Shape;1392;p43">
              <a:extLst>
                <a:ext uri="{FF2B5EF4-FFF2-40B4-BE49-F238E27FC236}">
                  <a16:creationId xmlns:a16="http://schemas.microsoft.com/office/drawing/2014/main" id="{02E4DF47-46EA-AED3-7252-D37415B78FA1}"/>
                </a:ext>
              </a:extLst>
            </p:cNvPr>
            <p:cNvSpPr/>
            <p:nvPr/>
          </p:nvSpPr>
          <p:spPr>
            <a:xfrm>
              <a:off x="6938690" y="2064650"/>
              <a:ext cx="818959" cy="943218"/>
            </a:xfrm>
            <a:custGeom>
              <a:avLst/>
              <a:gdLst/>
              <a:ahLst/>
              <a:cxnLst/>
              <a:rect l="l" t="t" r="r" b="b"/>
              <a:pathLst>
                <a:path w="48495" h="55853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84"/>
                    <a:pt x="179" y="762"/>
                    <a:pt x="382" y="762"/>
                  </a:cubicBezTo>
                  <a:lnTo>
                    <a:pt x="31969" y="762"/>
                  </a:lnTo>
                  <a:lnTo>
                    <a:pt x="47649" y="27920"/>
                  </a:lnTo>
                  <a:lnTo>
                    <a:pt x="31969" y="55090"/>
                  </a:lnTo>
                  <a:lnTo>
                    <a:pt x="382" y="55090"/>
                  </a:lnTo>
                  <a:cubicBezTo>
                    <a:pt x="179" y="55090"/>
                    <a:pt x="1" y="55257"/>
                    <a:pt x="1" y="55471"/>
                  </a:cubicBezTo>
                  <a:cubicBezTo>
                    <a:pt x="1" y="55674"/>
                    <a:pt x="179" y="55852"/>
                    <a:pt x="382" y="55852"/>
                  </a:cubicBezTo>
                  <a:lnTo>
                    <a:pt x="32195" y="55852"/>
                  </a:lnTo>
                  <a:cubicBezTo>
                    <a:pt x="32326" y="55852"/>
                    <a:pt x="32457" y="55781"/>
                    <a:pt x="32516" y="55662"/>
                  </a:cubicBezTo>
                  <a:lnTo>
                    <a:pt x="48423" y="28111"/>
                  </a:lnTo>
                  <a:cubicBezTo>
                    <a:pt x="48495" y="27992"/>
                    <a:pt x="48495" y="27849"/>
                    <a:pt x="48423" y="27730"/>
                  </a:cubicBezTo>
                  <a:lnTo>
                    <a:pt x="32516" y="191"/>
                  </a:lnTo>
                  <a:cubicBezTo>
                    <a:pt x="32457" y="72"/>
                    <a:pt x="32326" y="0"/>
                    <a:pt x="32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6" name="Google Shape;1395;p43">
              <a:extLst>
                <a:ext uri="{FF2B5EF4-FFF2-40B4-BE49-F238E27FC236}">
                  <a16:creationId xmlns:a16="http://schemas.microsoft.com/office/drawing/2014/main" id="{CD994F3E-B90B-B381-D3F0-DE8270A15413}"/>
                </a:ext>
              </a:extLst>
            </p:cNvPr>
            <p:cNvSpPr txBox="1"/>
            <p:nvPr/>
          </p:nvSpPr>
          <p:spPr>
            <a:xfrm>
              <a:off x="3250114" y="2373582"/>
              <a:ext cx="3586204" cy="337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Plano de Divulgação Científica</a:t>
              </a:r>
            </a:p>
          </p:txBody>
        </p:sp>
      </p:grpSp>
      <p:sp>
        <p:nvSpPr>
          <p:cNvPr id="2" name="Google Shape;379;p20">
            <a:extLst>
              <a:ext uri="{FF2B5EF4-FFF2-40B4-BE49-F238E27FC236}">
                <a16:creationId xmlns:a16="http://schemas.microsoft.com/office/drawing/2014/main" id="{BB74FFFC-D20F-6221-7F9F-5B4664BF4ED1}"/>
              </a:ext>
            </a:extLst>
          </p:cNvPr>
          <p:cNvSpPr txBox="1"/>
          <p:nvPr/>
        </p:nvSpPr>
        <p:spPr>
          <a:xfrm>
            <a:off x="217428" y="4715433"/>
            <a:ext cx="878941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Tx/>
              <a:defRPr/>
            </a:pPr>
            <a:r>
              <a:rPr lang="pt-BR" sz="1200" dirty="0"/>
              <a:t>Fonte: Currículo Lattes, março,2023/documento sucupira - </a:t>
            </a:r>
            <a:r>
              <a:rPr lang="pt-BR" sz="12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 - COELHO,W;ARAÚJO,M 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3402419" y="0"/>
            <a:ext cx="2725856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Produção</a:t>
            </a:r>
          </a:p>
        </p:txBody>
      </p:sp>
      <p:grpSp>
        <p:nvGrpSpPr>
          <p:cNvPr id="50" name="Google Shape;146;p17">
            <a:extLst>
              <a:ext uri="{FF2B5EF4-FFF2-40B4-BE49-F238E27FC236}">
                <a16:creationId xmlns:a16="http://schemas.microsoft.com/office/drawing/2014/main" id="{1B79867F-D00C-EA9E-7863-5F9015F15549}"/>
              </a:ext>
            </a:extLst>
          </p:cNvPr>
          <p:cNvGrpSpPr/>
          <p:nvPr/>
        </p:nvGrpSpPr>
        <p:grpSpPr>
          <a:xfrm>
            <a:off x="3123999" y="1752782"/>
            <a:ext cx="5718614" cy="1022850"/>
            <a:chOff x="4792688" y="1274650"/>
            <a:chExt cx="5718614" cy="1022850"/>
          </a:xfrm>
        </p:grpSpPr>
        <p:cxnSp>
          <p:nvCxnSpPr>
            <p:cNvPr id="51" name="Google Shape;147;p17">
              <a:extLst>
                <a:ext uri="{FF2B5EF4-FFF2-40B4-BE49-F238E27FC236}">
                  <a16:creationId xmlns:a16="http://schemas.microsoft.com/office/drawing/2014/main" id="{E31F7062-9BC9-FFC4-C1C0-891595661765}"/>
                </a:ext>
              </a:extLst>
            </p:cNvPr>
            <p:cNvCxnSpPr/>
            <p:nvPr/>
          </p:nvCxnSpPr>
          <p:spPr>
            <a:xfrm flipH="1">
              <a:off x="4792688" y="1576600"/>
              <a:ext cx="1248600" cy="720900"/>
            </a:xfrm>
            <a:prstGeom prst="straightConnector1">
              <a:avLst/>
            </a:prstGeom>
            <a:noFill/>
            <a:ln w="19050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2" name="Google Shape;148;p17">
              <a:extLst>
                <a:ext uri="{FF2B5EF4-FFF2-40B4-BE49-F238E27FC236}">
                  <a16:creationId xmlns:a16="http://schemas.microsoft.com/office/drawing/2014/main" id="{8D6F76B2-C9AB-B47B-910E-5BB394DC5DF0}"/>
                </a:ext>
              </a:extLst>
            </p:cNvPr>
            <p:cNvSpPr/>
            <p:nvPr/>
          </p:nvSpPr>
          <p:spPr>
            <a:xfrm>
              <a:off x="6284966" y="1314672"/>
              <a:ext cx="4226336" cy="759265"/>
            </a:xfrm>
            <a:custGeom>
              <a:avLst/>
              <a:gdLst/>
              <a:ahLst/>
              <a:cxnLst/>
              <a:rect l="l" t="t" r="r" b="b"/>
              <a:pathLst>
                <a:path w="56437" h="15503" extrusionOk="0">
                  <a:moveTo>
                    <a:pt x="1" y="1"/>
                  </a:moveTo>
                  <a:lnTo>
                    <a:pt x="1" y="15503"/>
                  </a:lnTo>
                  <a:lnTo>
                    <a:pt x="48697" y="15503"/>
                  </a:lnTo>
                  <a:cubicBezTo>
                    <a:pt x="52972" y="15503"/>
                    <a:pt x="56436" y="12026"/>
                    <a:pt x="56436" y="7752"/>
                  </a:cubicBezTo>
                  <a:cubicBezTo>
                    <a:pt x="56436" y="3477"/>
                    <a:pt x="52972" y="1"/>
                    <a:pt x="4869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Pesquisas dos/as professores/as permanentes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  <p:sp>
          <p:nvSpPr>
            <p:cNvPr id="53" name="Google Shape;149;p17">
              <a:extLst>
                <a:ext uri="{FF2B5EF4-FFF2-40B4-BE49-F238E27FC236}">
                  <a16:creationId xmlns:a16="http://schemas.microsoft.com/office/drawing/2014/main" id="{CDD1B140-115D-F279-C0C9-8D85D8A2A02C}"/>
                </a:ext>
              </a:extLst>
            </p:cNvPr>
            <p:cNvSpPr/>
            <p:nvPr/>
          </p:nvSpPr>
          <p:spPr>
            <a:xfrm>
              <a:off x="5641149" y="1274650"/>
              <a:ext cx="926825" cy="820810"/>
            </a:xfrm>
            <a:custGeom>
              <a:avLst/>
              <a:gdLst/>
              <a:ahLst/>
              <a:cxnLst/>
              <a:rect l="l" t="t" r="r" b="b"/>
              <a:pathLst>
                <a:path w="29088" h="25194" extrusionOk="0">
                  <a:moveTo>
                    <a:pt x="7276" y="0"/>
                  </a:moveTo>
                  <a:lnTo>
                    <a:pt x="1" y="12597"/>
                  </a:lnTo>
                  <a:lnTo>
                    <a:pt x="7276" y="25194"/>
                  </a:lnTo>
                  <a:lnTo>
                    <a:pt x="21825" y="25194"/>
                  </a:lnTo>
                  <a:lnTo>
                    <a:pt x="29088" y="12597"/>
                  </a:lnTo>
                  <a:lnTo>
                    <a:pt x="2182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50;p17">
              <a:extLst>
                <a:ext uri="{FF2B5EF4-FFF2-40B4-BE49-F238E27FC236}">
                  <a16:creationId xmlns:a16="http://schemas.microsoft.com/office/drawing/2014/main" id="{03CA3977-3FA9-E30D-E498-ACB9E930F6FE}"/>
                </a:ext>
              </a:extLst>
            </p:cNvPr>
            <p:cNvSpPr/>
            <p:nvPr/>
          </p:nvSpPr>
          <p:spPr>
            <a:xfrm>
              <a:off x="5736817" y="1345175"/>
              <a:ext cx="740341" cy="685047"/>
            </a:xfrm>
            <a:custGeom>
              <a:avLst/>
              <a:gdLst/>
              <a:ahLst/>
              <a:cxnLst/>
              <a:rect l="l" t="t" r="r" b="b"/>
              <a:pathLst>
                <a:path w="22539" h="19504" extrusionOk="0">
                  <a:moveTo>
                    <a:pt x="16335" y="1049"/>
                  </a:moveTo>
                  <a:lnTo>
                    <a:pt x="21384" y="9823"/>
                  </a:lnTo>
                  <a:lnTo>
                    <a:pt x="16335" y="18610"/>
                  </a:lnTo>
                  <a:lnTo>
                    <a:pt x="6215" y="18610"/>
                  </a:lnTo>
                  <a:lnTo>
                    <a:pt x="1155" y="9823"/>
                  </a:lnTo>
                  <a:lnTo>
                    <a:pt x="6215" y="1049"/>
                  </a:lnTo>
                  <a:close/>
                  <a:moveTo>
                    <a:pt x="5632" y="1"/>
                  </a:moveTo>
                  <a:lnTo>
                    <a:pt x="0" y="9752"/>
                  </a:lnTo>
                  <a:lnTo>
                    <a:pt x="5632" y="19503"/>
                  </a:lnTo>
                  <a:lnTo>
                    <a:pt x="16907" y="19503"/>
                  </a:lnTo>
                  <a:lnTo>
                    <a:pt x="22539" y="9752"/>
                  </a:lnTo>
                  <a:lnTo>
                    <a:pt x="16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Google Shape;152;p17">
            <a:extLst>
              <a:ext uri="{FF2B5EF4-FFF2-40B4-BE49-F238E27FC236}">
                <a16:creationId xmlns:a16="http://schemas.microsoft.com/office/drawing/2014/main" id="{418472B0-B7B8-D843-C139-874A300AB90C}"/>
              </a:ext>
            </a:extLst>
          </p:cNvPr>
          <p:cNvSpPr/>
          <p:nvPr/>
        </p:nvSpPr>
        <p:spPr>
          <a:xfrm>
            <a:off x="5869750" y="1453450"/>
            <a:ext cx="270000" cy="272250"/>
          </a:xfrm>
          <a:custGeom>
            <a:avLst/>
            <a:gdLst/>
            <a:ahLst/>
            <a:cxnLst/>
            <a:rect l="l" t="t" r="r" b="b"/>
            <a:pathLst>
              <a:path w="10800" h="10890" extrusionOk="0">
                <a:moveTo>
                  <a:pt x="5442" y="3302"/>
                </a:moveTo>
                <a:cubicBezTo>
                  <a:pt x="5465" y="3302"/>
                  <a:pt x="5501" y="3314"/>
                  <a:pt x="5537" y="3314"/>
                </a:cubicBezTo>
                <a:lnTo>
                  <a:pt x="5644" y="3314"/>
                </a:lnTo>
                <a:cubicBezTo>
                  <a:pt x="5668" y="3314"/>
                  <a:pt x="5692" y="3314"/>
                  <a:pt x="5704" y="3326"/>
                </a:cubicBezTo>
                <a:lnTo>
                  <a:pt x="5763" y="3326"/>
                </a:lnTo>
                <a:cubicBezTo>
                  <a:pt x="5799" y="3337"/>
                  <a:pt x="5835" y="3337"/>
                  <a:pt x="5870" y="3349"/>
                </a:cubicBezTo>
                <a:cubicBezTo>
                  <a:pt x="5918" y="3349"/>
                  <a:pt x="5942" y="3361"/>
                  <a:pt x="5977" y="3373"/>
                </a:cubicBezTo>
                <a:cubicBezTo>
                  <a:pt x="6013" y="3385"/>
                  <a:pt x="6049" y="3385"/>
                  <a:pt x="6085" y="3397"/>
                </a:cubicBezTo>
                <a:cubicBezTo>
                  <a:pt x="6108" y="3409"/>
                  <a:pt x="6144" y="3421"/>
                  <a:pt x="6168" y="3433"/>
                </a:cubicBezTo>
                <a:cubicBezTo>
                  <a:pt x="6227" y="3445"/>
                  <a:pt x="6263" y="3468"/>
                  <a:pt x="6299" y="3480"/>
                </a:cubicBezTo>
                <a:cubicBezTo>
                  <a:pt x="6335" y="3492"/>
                  <a:pt x="6346" y="3504"/>
                  <a:pt x="6346" y="3504"/>
                </a:cubicBezTo>
                <a:cubicBezTo>
                  <a:pt x="6346" y="3504"/>
                  <a:pt x="6358" y="3504"/>
                  <a:pt x="6394" y="3528"/>
                </a:cubicBezTo>
                <a:cubicBezTo>
                  <a:pt x="6406" y="3528"/>
                  <a:pt x="6430" y="3540"/>
                  <a:pt x="6454" y="3552"/>
                </a:cubicBezTo>
                <a:cubicBezTo>
                  <a:pt x="6454" y="3552"/>
                  <a:pt x="6466" y="3564"/>
                  <a:pt x="6477" y="3564"/>
                </a:cubicBezTo>
                <a:cubicBezTo>
                  <a:pt x="6489" y="3576"/>
                  <a:pt x="6501" y="3576"/>
                  <a:pt x="6513" y="3587"/>
                </a:cubicBezTo>
                <a:cubicBezTo>
                  <a:pt x="6537" y="3599"/>
                  <a:pt x="6573" y="3623"/>
                  <a:pt x="6597" y="3635"/>
                </a:cubicBezTo>
                <a:cubicBezTo>
                  <a:pt x="6620" y="3647"/>
                  <a:pt x="6656" y="3671"/>
                  <a:pt x="6680" y="3695"/>
                </a:cubicBezTo>
                <a:cubicBezTo>
                  <a:pt x="6716" y="3707"/>
                  <a:pt x="6739" y="3730"/>
                  <a:pt x="6775" y="3754"/>
                </a:cubicBezTo>
                <a:cubicBezTo>
                  <a:pt x="6787" y="3766"/>
                  <a:pt x="6799" y="3778"/>
                  <a:pt x="6811" y="3790"/>
                </a:cubicBezTo>
                <a:cubicBezTo>
                  <a:pt x="6835" y="3802"/>
                  <a:pt x="6847" y="3814"/>
                  <a:pt x="6858" y="3826"/>
                </a:cubicBezTo>
                <a:cubicBezTo>
                  <a:pt x="6918" y="3885"/>
                  <a:pt x="6978" y="3933"/>
                  <a:pt x="7025" y="3980"/>
                </a:cubicBezTo>
                <a:cubicBezTo>
                  <a:pt x="7073" y="4040"/>
                  <a:pt x="7120" y="4088"/>
                  <a:pt x="7144" y="4135"/>
                </a:cubicBezTo>
                <a:cubicBezTo>
                  <a:pt x="7180" y="4183"/>
                  <a:pt x="7204" y="4218"/>
                  <a:pt x="7228" y="4242"/>
                </a:cubicBezTo>
                <a:cubicBezTo>
                  <a:pt x="7251" y="4278"/>
                  <a:pt x="7251" y="4290"/>
                  <a:pt x="7251" y="4290"/>
                </a:cubicBezTo>
                <a:cubicBezTo>
                  <a:pt x="7251" y="4290"/>
                  <a:pt x="7263" y="4302"/>
                  <a:pt x="7287" y="4338"/>
                </a:cubicBezTo>
                <a:cubicBezTo>
                  <a:pt x="7299" y="4349"/>
                  <a:pt x="7299" y="4361"/>
                  <a:pt x="7311" y="4385"/>
                </a:cubicBezTo>
                <a:cubicBezTo>
                  <a:pt x="7323" y="4409"/>
                  <a:pt x="7347" y="4433"/>
                  <a:pt x="7359" y="4457"/>
                </a:cubicBezTo>
                <a:cubicBezTo>
                  <a:pt x="7382" y="4504"/>
                  <a:pt x="7406" y="4564"/>
                  <a:pt x="7442" y="4635"/>
                </a:cubicBezTo>
                <a:cubicBezTo>
                  <a:pt x="7454" y="4659"/>
                  <a:pt x="7466" y="4695"/>
                  <a:pt x="7478" y="4730"/>
                </a:cubicBezTo>
                <a:cubicBezTo>
                  <a:pt x="7489" y="4766"/>
                  <a:pt x="7501" y="4802"/>
                  <a:pt x="7513" y="4838"/>
                </a:cubicBezTo>
                <a:cubicBezTo>
                  <a:pt x="7525" y="4873"/>
                  <a:pt x="7525" y="4921"/>
                  <a:pt x="7537" y="4957"/>
                </a:cubicBezTo>
                <a:cubicBezTo>
                  <a:pt x="7549" y="4969"/>
                  <a:pt x="7549" y="4992"/>
                  <a:pt x="7549" y="5004"/>
                </a:cubicBezTo>
                <a:cubicBezTo>
                  <a:pt x="7561" y="5028"/>
                  <a:pt x="7561" y="5040"/>
                  <a:pt x="7561" y="5064"/>
                </a:cubicBezTo>
                <a:cubicBezTo>
                  <a:pt x="7561" y="5100"/>
                  <a:pt x="7573" y="5135"/>
                  <a:pt x="7573" y="5159"/>
                </a:cubicBezTo>
                <a:cubicBezTo>
                  <a:pt x="7585" y="5195"/>
                  <a:pt x="7585" y="5231"/>
                  <a:pt x="7585" y="5254"/>
                </a:cubicBezTo>
                <a:cubicBezTo>
                  <a:pt x="7597" y="5373"/>
                  <a:pt x="7597" y="5445"/>
                  <a:pt x="7597" y="5445"/>
                </a:cubicBezTo>
                <a:cubicBezTo>
                  <a:pt x="7597" y="5445"/>
                  <a:pt x="7597" y="5516"/>
                  <a:pt x="7585" y="5635"/>
                </a:cubicBezTo>
                <a:cubicBezTo>
                  <a:pt x="7585" y="5659"/>
                  <a:pt x="7585" y="5695"/>
                  <a:pt x="7573" y="5731"/>
                </a:cubicBezTo>
                <a:cubicBezTo>
                  <a:pt x="7573" y="5754"/>
                  <a:pt x="7561" y="5790"/>
                  <a:pt x="7561" y="5826"/>
                </a:cubicBezTo>
                <a:cubicBezTo>
                  <a:pt x="7561" y="5850"/>
                  <a:pt x="7561" y="5862"/>
                  <a:pt x="7549" y="5885"/>
                </a:cubicBezTo>
                <a:cubicBezTo>
                  <a:pt x="7549" y="5897"/>
                  <a:pt x="7549" y="5921"/>
                  <a:pt x="7537" y="5933"/>
                </a:cubicBezTo>
                <a:cubicBezTo>
                  <a:pt x="7525" y="5969"/>
                  <a:pt x="7525" y="6016"/>
                  <a:pt x="7513" y="6052"/>
                </a:cubicBezTo>
                <a:cubicBezTo>
                  <a:pt x="7501" y="6088"/>
                  <a:pt x="7489" y="6123"/>
                  <a:pt x="7478" y="6159"/>
                </a:cubicBezTo>
                <a:cubicBezTo>
                  <a:pt x="7466" y="6195"/>
                  <a:pt x="7454" y="6231"/>
                  <a:pt x="7442" y="6254"/>
                </a:cubicBezTo>
                <a:cubicBezTo>
                  <a:pt x="7406" y="6326"/>
                  <a:pt x="7382" y="6385"/>
                  <a:pt x="7359" y="6433"/>
                </a:cubicBezTo>
                <a:cubicBezTo>
                  <a:pt x="7347" y="6457"/>
                  <a:pt x="7323" y="6481"/>
                  <a:pt x="7311" y="6504"/>
                </a:cubicBezTo>
                <a:cubicBezTo>
                  <a:pt x="7299" y="6528"/>
                  <a:pt x="7287" y="6540"/>
                  <a:pt x="7287" y="6552"/>
                </a:cubicBezTo>
                <a:cubicBezTo>
                  <a:pt x="7263" y="6588"/>
                  <a:pt x="7251" y="6600"/>
                  <a:pt x="7251" y="6600"/>
                </a:cubicBezTo>
                <a:cubicBezTo>
                  <a:pt x="7251" y="6600"/>
                  <a:pt x="7251" y="6612"/>
                  <a:pt x="7228" y="6647"/>
                </a:cubicBezTo>
                <a:cubicBezTo>
                  <a:pt x="7204" y="6671"/>
                  <a:pt x="7180" y="6707"/>
                  <a:pt x="7144" y="6755"/>
                </a:cubicBezTo>
                <a:cubicBezTo>
                  <a:pt x="7120" y="6802"/>
                  <a:pt x="7073" y="6850"/>
                  <a:pt x="7025" y="6909"/>
                </a:cubicBezTo>
                <a:cubicBezTo>
                  <a:pt x="6978" y="6957"/>
                  <a:pt x="6918" y="7005"/>
                  <a:pt x="6858" y="7064"/>
                </a:cubicBezTo>
                <a:cubicBezTo>
                  <a:pt x="6847" y="7076"/>
                  <a:pt x="6835" y="7088"/>
                  <a:pt x="6811" y="7100"/>
                </a:cubicBezTo>
                <a:cubicBezTo>
                  <a:pt x="6799" y="7112"/>
                  <a:pt x="6787" y="7124"/>
                  <a:pt x="6775" y="7136"/>
                </a:cubicBezTo>
                <a:cubicBezTo>
                  <a:pt x="6739" y="7159"/>
                  <a:pt x="6716" y="7183"/>
                  <a:pt x="6680" y="7195"/>
                </a:cubicBezTo>
                <a:cubicBezTo>
                  <a:pt x="6656" y="7219"/>
                  <a:pt x="6620" y="7243"/>
                  <a:pt x="6597" y="7255"/>
                </a:cubicBezTo>
                <a:cubicBezTo>
                  <a:pt x="6573" y="7278"/>
                  <a:pt x="6537" y="7290"/>
                  <a:pt x="6513" y="7302"/>
                </a:cubicBezTo>
                <a:cubicBezTo>
                  <a:pt x="6501" y="7314"/>
                  <a:pt x="6489" y="7314"/>
                  <a:pt x="6477" y="7326"/>
                </a:cubicBezTo>
                <a:cubicBezTo>
                  <a:pt x="6466" y="7326"/>
                  <a:pt x="6454" y="7338"/>
                  <a:pt x="6454" y="7338"/>
                </a:cubicBezTo>
                <a:cubicBezTo>
                  <a:pt x="6430" y="7350"/>
                  <a:pt x="6406" y="7362"/>
                  <a:pt x="6394" y="7362"/>
                </a:cubicBezTo>
                <a:cubicBezTo>
                  <a:pt x="6358" y="7386"/>
                  <a:pt x="6346" y="7386"/>
                  <a:pt x="6346" y="7386"/>
                </a:cubicBezTo>
                <a:cubicBezTo>
                  <a:pt x="6346" y="7386"/>
                  <a:pt x="6335" y="7397"/>
                  <a:pt x="6299" y="7409"/>
                </a:cubicBezTo>
                <a:cubicBezTo>
                  <a:pt x="6263" y="7421"/>
                  <a:pt x="6227" y="7445"/>
                  <a:pt x="6168" y="7457"/>
                </a:cubicBezTo>
                <a:cubicBezTo>
                  <a:pt x="6144" y="7469"/>
                  <a:pt x="6108" y="7481"/>
                  <a:pt x="6085" y="7493"/>
                </a:cubicBezTo>
                <a:cubicBezTo>
                  <a:pt x="6049" y="7505"/>
                  <a:pt x="6013" y="7505"/>
                  <a:pt x="5977" y="7517"/>
                </a:cubicBezTo>
                <a:cubicBezTo>
                  <a:pt x="5942" y="7528"/>
                  <a:pt x="5918" y="7540"/>
                  <a:pt x="5870" y="7540"/>
                </a:cubicBezTo>
                <a:cubicBezTo>
                  <a:pt x="5835" y="7552"/>
                  <a:pt x="5799" y="7552"/>
                  <a:pt x="5763" y="7564"/>
                </a:cubicBezTo>
                <a:lnTo>
                  <a:pt x="5704" y="7564"/>
                </a:lnTo>
                <a:cubicBezTo>
                  <a:pt x="5692" y="7576"/>
                  <a:pt x="5668" y="7576"/>
                  <a:pt x="5644" y="7576"/>
                </a:cubicBezTo>
                <a:lnTo>
                  <a:pt x="5537" y="7576"/>
                </a:lnTo>
                <a:cubicBezTo>
                  <a:pt x="5501" y="7576"/>
                  <a:pt x="5465" y="7588"/>
                  <a:pt x="5442" y="7588"/>
                </a:cubicBezTo>
                <a:cubicBezTo>
                  <a:pt x="5406" y="7588"/>
                  <a:pt x="5370" y="7576"/>
                  <a:pt x="5346" y="7576"/>
                </a:cubicBezTo>
                <a:cubicBezTo>
                  <a:pt x="5287" y="7576"/>
                  <a:pt x="5239" y="7576"/>
                  <a:pt x="5203" y="7564"/>
                </a:cubicBezTo>
                <a:lnTo>
                  <a:pt x="5156" y="7564"/>
                </a:lnTo>
                <a:cubicBezTo>
                  <a:pt x="5156" y="7564"/>
                  <a:pt x="5132" y="7552"/>
                  <a:pt x="5096" y="7552"/>
                </a:cubicBezTo>
                <a:cubicBezTo>
                  <a:pt x="5073" y="7552"/>
                  <a:pt x="5025" y="7540"/>
                  <a:pt x="4965" y="7528"/>
                </a:cubicBezTo>
                <a:cubicBezTo>
                  <a:pt x="4858" y="7505"/>
                  <a:pt x="4703" y="7457"/>
                  <a:pt x="4572" y="7386"/>
                </a:cubicBezTo>
                <a:cubicBezTo>
                  <a:pt x="4501" y="7362"/>
                  <a:pt x="4430" y="7326"/>
                  <a:pt x="4370" y="7290"/>
                </a:cubicBezTo>
                <a:cubicBezTo>
                  <a:pt x="4311" y="7255"/>
                  <a:pt x="4251" y="7219"/>
                  <a:pt x="4203" y="7183"/>
                </a:cubicBezTo>
                <a:cubicBezTo>
                  <a:pt x="4168" y="7147"/>
                  <a:pt x="4120" y="7112"/>
                  <a:pt x="4096" y="7100"/>
                </a:cubicBezTo>
                <a:cubicBezTo>
                  <a:pt x="4072" y="7076"/>
                  <a:pt x="4060" y="7064"/>
                  <a:pt x="4060" y="7064"/>
                </a:cubicBezTo>
                <a:cubicBezTo>
                  <a:pt x="4060" y="7064"/>
                  <a:pt x="4049" y="7052"/>
                  <a:pt x="4025" y="7028"/>
                </a:cubicBezTo>
                <a:cubicBezTo>
                  <a:pt x="4001" y="7016"/>
                  <a:pt x="3989" y="7005"/>
                  <a:pt x="3977" y="6981"/>
                </a:cubicBezTo>
                <a:cubicBezTo>
                  <a:pt x="3965" y="6981"/>
                  <a:pt x="3953" y="6969"/>
                  <a:pt x="3941" y="6957"/>
                </a:cubicBezTo>
                <a:cubicBezTo>
                  <a:pt x="3941" y="6957"/>
                  <a:pt x="3930" y="6945"/>
                  <a:pt x="3918" y="6933"/>
                </a:cubicBezTo>
                <a:cubicBezTo>
                  <a:pt x="3906" y="6909"/>
                  <a:pt x="3882" y="6885"/>
                  <a:pt x="3858" y="6862"/>
                </a:cubicBezTo>
                <a:cubicBezTo>
                  <a:pt x="3834" y="6838"/>
                  <a:pt x="3810" y="6814"/>
                  <a:pt x="3787" y="6778"/>
                </a:cubicBezTo>
                <a:cubicBezTo>
                  <a:pt x="3763" y="6755"/>
                  <a:pt x="3751" y="6731"/>
                  <a:pt x="3727" y="6695"/>
                </a:cubicBezTo>
                <a:cubicBezTo>
                  <a:pt x="3703" y="6659"/>
                  <a:pt x="3679" y="6635"/>
                  <a:pt x="3656" y="6600"/>
                </a:cubicBezTo>
                <a:cubicBezTo>
                  <a:pt x="3620" y="6540"/>
                  <a:pt x="3572" y="6469"/>
                  <a:pt x="3549" y="6409"/>
                </a:cubicBezTo>
                <a:cubicBezTo>
                  <a:pt x="3513" y="6338"/>
                  <a:pt x="3489" y="6278"/>
                  <a:pt x="3465" y="6231"/>
                </a:cubicBezTo>
                <a:cubicBezTo>
                  <a:pt x="3453" y="6171"/>
                  <a:pt x="3429" y="6135"/>
                  <a:pt x="3418" y="6100"/>
                </a:cubicBezTo>
                <a:cubicBezTo>
                  <a:pt x="3418" y="6088"/>
                  <a:pt x="3406" y="6076"/>
                  <a:pt x="3406" y="6064"/>
                </a:cubicBezTo>
                <a:cubicBezTo>
                  <a:pt x="3406" y="6052"/>
                  <a:pt x="3406" y="6052"/>
                  <a:pt x="3406" y="6052"/>
                </a:cubicBezTo>
                <a:cubicBezTo>
                  <a:pt x="3406" y="6052"/>
                  <a:pt x="3406" y="6028"/>
                  <a:pt x="3394" y="5993"/>
                </a:cubicBezTo>
                <a:cubicBezTo>
                  <a:pt x="3382" y="5969"/>
                  <a:pt x="3370" y="5921"/>
                  <a:pt x="3358" y="5862"/>
                </a:cubicBezTo>
                <a:cubicBezTo>
                  <a:pt x="3346" y="5802"/>
                  <a:pt x="3346" y="5742"/>
                  <a:pt x="3334" y="5671"/>
                </a:cubicBezTo>
                <a:cubicBezTo>
                  <a:pt x="3322" y="5600"/>
                  <a:pt x="3322" y="5516"/>
                  <a:pt x="3322" y="5445"/>
                </a:cubicBezTo>
                <a:cubicBezTo>
                  <a:pt x="3322" y="5373"/>
                  <a:pt x="3322" y="5290"/>
                  <a:pt x="3334" y="5219"/>
                </a:cubicBezTo>
                <a:cubicBezTo>
                  <a:pt x="3346" y="5147"/>
                  <a:pt x="3346" y="5088"/>
                  <a:pt x="3358" y="5028"/>
                </a:cubicBezTo>
                <a:cubicBezTo>
                  <a:pt x="3370" y="4969"/>
                  <a:pt x="3382" y="4921"/>
                  <a:pt x="3394" y="4897"/>
                </a:cubicBezTo>
                <a:cubicBezTo>
                  <a:pt x="3406" y="4861"/>
                  <a:pt x="3406" y="4838"/>
                  <a:pt x="3406" y="4838"/>
                </a:cubicBezTo>
                <a:cubicBezTo>
                  <a:pt x="3406" y="4838"/>
                  <a:pt x="3406" y="4838"/>
                  <a:pt x="3406" y="4826"/>
                </a:cubicBezTo>
                <a:cubicBezTo>
                  <a:pt x="3406" y="4826"/>
                  <a:pt x="3418" y="4802"/>
                  <a:pt x="3418" y="4790"/>
                </a:cubicBezTo>
                <a:cubicBezTo>
                  <a:pt x="3429" y="4766"/>
                  <a:pt x="3453" y="4719"/>
                  <a:pt x="3465" y="4659"/>
                </a:cubicBezTo>
                <a:cubicBezTo>
                  <a:pt x="3489" y="4611"/>
                  <a:pt x="3513" y="4552"/>
                  <a:pt x="3549" y="4480"/>
                </a:cubicBezTo>
                <a:cubicBezTo>
                  <a:pt x="3572" y="4421"/>
                  <a:pt x="3620" y="4361"/>
                  <a:pt x="3656" y="4290"/>
                </a:cubicBezTo>
                <a:cubicBezTo>
                  <a:pt x="3679" y="4254"/>
                  <a:pt x="3703" y="4230"/>
                  <a:pt x="3727" y="4195"/>
                </a:cubicBezTo>
                <a:cubicBezTo>
                  <a:pt x="3751" y="4171"/>
                  <a:pt x="3763" y="4135"/>
                  <a:pt x="3787" y="4111"/>
                </a:cubicBezTo>
                <a:cubicBezTo>
                  <a:pt x="3810" y="4076"/>
                  <a:pt x="3834" y="4052"/>
                  <a:pt x="3858" y="4028"/>
                </a:cubicBezTo>
                <a:cubicBezTo>
                  <a:pt x="3882" y="4004"/>
                  <a:pt x="3894" y="3980"/>
                  <a:pt x="3918" y="3957"/>
                </a:cubicBezTo>
                <a:cubicBezTo>
                  <a:pt x="3930" y="3945"/>
                  <a:pt x="3941" y="3945"/>
                  <a:pt x="3941" y="3933"/>
                </a:cubicBezTo>
                <a:cubicBezTo>
                  <a:pt x="3953" y="3921"/>
                  <a:pt x="3965" y="3909"/>
                  <a:pt x="3977" y="3909"/>
                </a:cubicBezTo>
                <a:cubicBezTo>
                  <a:pt x="3989" y="3885"/>
                  <a:pt x="4001" y="3873"/>
                  <a:pt x="4025" y="3861"/>
                </a:cubicBezTo>
                <a:cubicBezTo>
                  <a:pt x="4049" y="3837"/>
                  <a:pt x="4060" y="3826"/>
                  <a:pt x="4060" y="3826"/>
                </a:cubicBezTo>
                <a:cubicBezTo>
                  <a:pt x="4060" y="3826"/>
                  <a:pt x="4072" y="3814"/>
                  <a:pt x="4096" y="3790"/>
                </a:cubicBezTo>
                <a:cubicBezTo>
                  <a:pt x="4120" y="3778"/>
                  <a:pt x="4168" y="3742"/>
                  <a:pt x="4203" y="3707"/>
                </a:cubicBezTo>
                <a:cubicBezTo>
                  <a:pt x="4251" y="3671"/>
                  <a:pt x="4311" y="3647"/>
                  <a:pt x="4370" y="3599"/>
                </a:cubicBezTo>
                <a:cubicBezTo>
                  <a:pt x="4430" y="3564"/>
                  <a:pt x="4501" y="3528"/>
                  <a:pt x="4572" y="3504"/>
                </a:cubicBezTo>
                <a:cubicBezTo>
                  <a:pt x="4703" y="3433"/>
                  <a:pt x="4858" y="3385"/>
                  <a:pt x="4965" y="3361"/>
                </a:cubicBezTo>
                <a:cubicBezTo>
                  <a:pt x="5025" y="3349"/>
                  <a:pt x="5073" y="3337"/>
                  <a:pt x="5096" y="3337"/>
                </a:cubicBezTo>
                <a:cubicBezTo>
                  <a:pt x="5132" y="3337"/>
                  <a:pt x="5156" y="3326"/>
                  <a:pt x="5156" y="3326"/>
                </a:cubicBezTo>
                <a:lnTo>
                  <a:pt x="5203" y="3326"/>
                </a:lnTo>
                <a:cubicBezTo>
                  <a:pt x="5239" y="3314"/>
                  <a:pt x="5287" y="3314"/>
                  <a:pt x="5346" y="3314"/>
                </a:cubicBezTo>
                <a:cubicBezTo>
                  <a:pt x="5370" y="3314"/>
                  <a:pt x="5406" y="3314"/>
                  <a:pt x="5442" y="3302"/>
                </a:cubicBezTo>
                <a:close/>
                <a:moveTo>
                  <a:pt x="5830" y="1"/>
                </a:moveTo>
                <a:cubicBezTo>
                  <a:pt x="5818" y="1"/>
                  <a:pt x="5811" y="2"/>
                  <a:pt x="5811" y="4"/>
                </a:cubicBezTo>
                <a:cubicBezTo>
                  <a:pt x="5811" y="4"/>
                  <a:pt x="5668" y="194"/>
                  <a:pt x="5537" y="385"/>
                </a:cubicBezTo>
                <a:cubicBezTo>
                  <a:pt x="5477" y="480"/>
                  <a:pt x="5418" y="575"/>
                  <a:pt x="5370" y="659"/>
                </a:cubicBezTo>
                <a:cubicBezTo>
                  <a:pt x="5334" y="730"/>
                  <a:pt x="5311" y="778"/>
                  <a:pt x="5311" y="778"/>
                </a:cubicBezTo>
                <a:cubicBezTo>
                  <a:pt x="5311" y="778"/>
                  <a:pt x="5180" y="789"/>
                  <a:pt x="5049" y="789"/>
                </a:cubicBezTo>
                <a:cubicBezTo>
                  <a:pt x="4989" y="789"/>
                  <a:pt x="4918" y="801"/>
                  <a:pt x="4870" y="813"/>
                </a:cubicBezTo>
                <a:cubicBezTo>
                  <a:pt x="4822" y="825"/>
                  <a:pt x="4799" y="825"/>
                  <a:pt x="4799" y="825"/>
                </a:cubicBezTo>
                <a:cubicBezTo>
                  <a:pt x="4799" y="825"/>
                  <a:pt x="4668" y="849"/>
                  <a:pt x="4537" y="861"/>
                </a:cubicBezTo>
                <a:cubicBezTo>
                  <a:pt x="4477" y="873"/>
                  <a:pt x="4418" y="897"/>
                  <a:pt x="4370" y="909"/>
                </a:cubicBezTo>
                <a:cubicBezTo>
                  <a:pt x="4322" y="920"/>
                  <a:pt x="4287" y="932"/>
                  <a:pt x="4287" y="932"/>
                </a:cubicBezTo>
                <a:cubicBezTo>
                  <a:pt x="4287" y="932"/>
                  <a:pt x="4132" y="766"/>
                  <a:pt x="3953" y="611"/>
                </a:cubicBezTo>
                <a:cubicBezTo>
                  <a:pt x="3775" y="468"/>
                  <a:pt x="3584" y="325"/>
                  <a:pt x="3584" y="325"/>
                </a:cubicBezTo>
                <a:cubicBezTo>
                  <a:pt x="3584" y="325"/>
                  <a:pt x="3537" y="349"/>
                  <a:pt x="3465" y="373"/>
                </a:cubicBezTo>
                <a:cubicBezTo>
                  <a:pt x="3429" y="385"/>
                  <a:pt x="3382" y="397"/>
                  <a:pt x="3334" y="420"/>
                </a:cubicBezTo>
                <a:cubicBezTo>
                  <a:pt x="3287" y="444"/>
                  <a:pt x="3239" y="468"/>
                  <a:pt x="3191" y="480"/>
                </a:cubicBezTo>
                <a:cubicBezTo>
                  <a:pt x="3096" y="528"/>
                  <a:pt x="3001" y="575"/>
                  <a:pt x="2929" y="611"/>
                </a:cubicBezTo>
                <a:cubicBezTo>
                  <a:pt x="2858" y="647"/>
                  <a:pt x="2810" y="670"/>
                  <a:pt x="2810" y="670"/>
                </a:cubicBezTo>
                <a:cubicBezTo>
                  <a:pt x="2810" y="670"/>
                  <a:pt x="2787" y="920"/>
                  <a:pt x="2787" y="1147"/>
                </a:cubicBezTo>
                <a:cubicBezTo>
                  <a:pt x="2787" y="1266"/>
                  <a:pt x="2798" y="1373"/>
                  <a:pt x="2798" y="1456"/>
                </a:cubicBezTo>
                <a:cubicBezTo>
                  <a:pt x="2798" y="1504"/>
                  <a:pt x="2798" y="1540"/>
                  <a:pt x="2810" y="1563"/>
                </a:cubicBezTo>
                <a:cubicBezTo>
                  <a:pt x="2810" y="1587"/>
                  <a:pt x="2810" y="1599"/>
                  <a:pt x="2810" y="1599"/>
                </a:cubicBezTo>
                <a:cubicBezTo>
                  <a:pt x="2810" y="1599"/>
                  <a:pt x="2394" y="1909"/>
                  <a:pt x="2406" y="1921"/>
                </a:cubicBezTo>
                <a:cubicBezTo>
                  <a:pt x="2406" y="1921"/>
                  <a:pt x="2310" y="2004"/>
                  <a:pt x="2215" y="2087"/>
                </a:cubicBezTo>
                <a:cubicBezTo>
                  <a:pt x="2155" y="2135"/>
                  <a:pt x="2120" y="2183"/>
                  <a:pt x="2084" y="2218"/>
                </a:cubicBezTo>
                <a:cubicBezTo>
                  <a:pt x="2048" y="2254"/>
                  <a:pt x="2036" y="2278"/>
                  <a:pt x="2036" y="2278"/>
                </a:cubicBezTo>
                <a:cubicBezTo>
                  <a:pt x="2036" y="2278"/>
                  <a:pt x="1810" y="2230"/>
                  <a:pt x="1584" y="2194"/>
                </a:cubicBezTo>
                <a:cubicBezTo>
                  <a:pt x="1465" y="2171"/>
                  <a:pt x="1346" y="2171"/>
                  <a:pt x="1263" y="2159"/>
                </a:cubicBezTo>
                <a:cubicBezTo>
                  <a:pt x="1179" y="2159"/>
                  <a:pt x="1120" y="2147"/>
                  <a:pt x="1120" y="2147"/>
                </a:cubicBezTo>
                <a:cubicBezTo>
                  <a:pt x="1120" y="2147"/>
                  <a:pt x="1084" y="2194"/>
                  <a:pt x="1036" y="2254"/>
                </a:cubicBezTo>
                <a:cubicBezTo>
                  <a:pt x="989" y="2325"/>
                  <a:pt x="929" y="2409"/>
                  <a:pt x="870" y="2492"/>
                </a:cubicBezTo>
                <a:cubicBezTo>
                  <a:pt x="822" y="2587"/>
                  <a:pt x="762" y="2683"/>
                  <a:pt x="715" y="2742"/>
                </a:cubicBezTo>
                <a:cubicBezTo>
                  <a:pt x="703" y="2778"/>
                  <a:pt x="679" y="2814"/>
                  <a:pt x="667" y="2825"/>
                </a:cubicBezTo>
                <a:cubicBezTo>
                  <a:pt x="655" y="2849"/>
                  <a:pt x="655" y="2861"/>
                  <a:pt x="655" y="2861"/>
                </a:cubicBezTo>
                <a:cubicBezTo>
                  <a:pt x="655" y="2861"/>
                  <a:pt x="762" y="3075"/>
                  <a:pt x="893" y="3266"/>
                </a:cubicBezTo>
                <a:cubicBezTo>
                  <a:pt x="953" y="3373"/>
                  <a:pt x="1012" y="3456"/>
                  <a:pt x="1060" y="3528"/>
                </a:cubicBezTo>
                <a:cubicBezTo>
                  <a:pt x="1084" y="3564"/>
                  <a:pt x="1108" y="3587"/>
                  <a:pt x="1120" y="3611"/>
                </a:cubicBezTo>
                <a:cubicBezTo>
                  <a:pt x="1143" y="3635"/>
                  <a:pt x="1143" y="3647"/>
                  <a:pt x="1143" y="3647"/>
                </a:cubicBezTo>
                <a:cubicBezTo>
                  <a:pt x="1143" y="3647"/>
                  <a:pt x="1108" y="3766"/>
                  <a:pt x="1060" y="3885"/>
                </a:cubicBezTo>
                <a:cubicBezTo>
                  <a:pt x="1036" y="3945"/>
                  <a:pt x="1012" y="4004"/>
                  <a:pt x="1001" y="4052"/>
                </a:cubicBezTo>
                <a:cubicBezTo>
                  <a:pt x="989" y="4099"/>
                  <a:pt x="977" y="4135"/>
                  <a:pt x="977" y="4135"/>
                </a:cubicBezTo>
                <a:cubicBezTo>
                  <a:pt x="977" y="4135"/>
                  <a:pt x="941" y="4254"/>
                  <a:pt x="917" y="4385"/>
                </a:cubicBezTo>
                <a:cubicBezTo>
                  <a:pt x="893" y="4445"/>
                  <a:pt x="882" y="4504"/>
                  <a:pt x="870" y="4552"/>
                </a:cubicBezTo>
                <a:cubicBezTo>
                  <a:pt x="870" y="4599"/>
                  <a:pt x="858" y="4635"/>
                  <a:pt x="858" y="4635"/>
                </a:cubicBezTo>
                <a:cubicBezTo>
                  <a:pt x="858" y="4635"/>
                  <a:pt x="655" y="4707"/>
                  <a:pt x="441" y="4802"/>
                </a:cubicBezTo>
                <a:cubicBezTo>
                  <a:pt x="227" y="4897"/>
                  <a:pt x="24" y="5016"/>
                  <a:pt x="24" y="5016"/>
                </a:cubicBezTo>
                <a:lnTo>
                  <a:pt x="0" y="5445"/>
                </a:lnTo>
                <a:lnTo>
                  <a:pt x="24" y="5873"/>
                </a:lnTo>
                <a:cubicBezTo>
                  <a:pt x="24" y="5873"/>
                  <a:pt x="227" y="5993"/>
                  <a:pt x="441" y="6088"/>
                </a:cubicBezTo>
                <a:cubicBezTo>
                  <a:pt x="655" y="6183"/>
                  <a:pt x="858" y="6254"/>
                  <a:pt x="858" y="6254"/>
                </a:cubicBezTo>
                <a:cubicBezTo>
                  <a:pt x="858" y="6254"/>
                  <a:pt x="870" y="6290"/>
                  <a:pt x="870" y="6338"/>
                </a:cubicBezTo>
                <a:cubicBezTo>
                  <a:pt x="882" y="6385"/>
                  <a:pt x="893" y="6445"/>
                  <a:pt x="917" y="6516"/>
                </a:cubicBezTo>
                <a:cubicBezTo>
                  <a:pt x="941" y="6635"/>
                  <a:pt x="977" y="6766"/>
                  <a:pt x="977" y="6766"/>
                </a:cubicBezTo>
                <a:cubicBezTo>
                  <a:pt x="977" y="6766"/>
                  <a:pt x="989" y="6790"/>
                  <a:pt x="1001" y="6838"/>
                </a:cubicBezTo>
                <a:cubicBezTo>
                  <a:pt x="1012" y="6885"/>
                  <a:pt x="1036" y="6945"/>
                  <a:pt x="1060" y="7005"/>
                </a:cubicBezTo>
                <a:cubicBezTo>
                  <a:pt x="1108" y="7124"/>
                  <a:pt x="1143" y="7243"/>
                  <a:pt x="1143" y="7243"/>
                </a:cubicBezTo>
                <a:cubicBezTo>
                  <a:pt x="1143" y="7243"/>
                  <a:pt x="1143" y="7255"/>
                  <a:pt x="1120" y="7278"/>
                </a:cubicBezTo>
                <a:cubicBezTo>
                  <a:pt x="1108" y="7302"/>
                  <a:pt x="1084" y="7326"/>
                  <a:pt x="1060" y="7362"/>
                </a:cubicBezTo>
                <a:cubicBezTo>
                  <a:pt x="1012" y="7433"/>
                  <a:pt x="953" y="7528"/>
                  <a:pt x="893" y="7624"/>
                </a:cubicBezTo>
                <a:cubicBezTo>
                  <a:pt x="762" y="7814"/>
                  <a:pt x="655" y="8028"/>
                  <a:pt x="655" y="8028"/>
                </a:cubicBezTo>
                <a:cubicBezTo>
                  <a:pt x="655" y="8028"/>
                  <a:pt x="655" y="8040"/>
                  <a:pt x="667" y="8064"/>
                </a:cubicBezTo>
                <a:cubicBezTo>
                  <a:pt x="679" y="8076"/>
                  <a:pt x="703" y="8112"/>
                  <a:pt x="715" y="8148"/>
                </a:cubicBezTo>
                <a:cubicBezTo>
                  <a:pt x="762" y="8207"/>
                  <a:pt x="822" y="8302"/>
                  <a:pt x="870" y="8398"/>
                </a:cubicBezTo>
                <a:cubicBezTo>
                  <a:pt x="929" y="8481"/>
                  <a:pt x="989" y="8576"/>
                  <a:pt x="1036" y="8636"/>
                </a:cubicBezTo>
                <a:cubicBezTo>
                  <a:pt x="1084" y="8695"/>
                  <a:pt x="1120" y="8743"/>
                  <a:pt x="1120" y="8743"/>
                </a:cubicBezTo>
                <a:cubicBezTo>
                  <a:pt x="1120" y="8743"/>
                  <a:pt x="1179" y="8743"/>
                  <a:pt x="1263" y="8731"/>
                </a:cubicBezTo>
                <a:cubicBezTo>
                  <a:pt x="1346" y="8719"/>
                  <a:pt x="1465" y="8719"/>
                  <a:pt x="1584" y="8695"/>
                </a:cubicBezTo>
                <a:cubicBezTo>
                  <a:pt x="1810" y="8660"/>
                  <a:pt x="2036" y="8612"/>
                  <a:pt x="2036" y="8612"/>
                </a:cubicBezTo>
                <a:cubicBezTo>
                  <a:pt x="2036" y="8612"/>
                  <a:pt x="2048" y="8636"/>
                  <a:pt x="2084" y="8671"/>
                </a:cubicBezTo>
                <a:cubicBezTo>
                  <a:pt x="2120" y="8707"/>
                  <a:pt x="2155" y="8755"/>
                  <a:pt x="2215" y="8802"/>
                </a:cubicBezTo>
                <a:cubicBezTo>
                  <a:pt x="2310" y="8886"/>
                  <a:pt x="2406" y="8969"/>
                  <a:pt x="2406" y="8969"/>
                </a:cubicBezTo>
                <a:cubicBezTo>
                  <a:pt x="2394" y="8981"/>
                  <a:pt x="2810" y="9291"/>
                  <a:pt x="2810" y="9291"/>
                </a:cubicBezTo>
                <a:cubicBezTo>
                  <a:pt x="2810" y="9291"/>
                  <a:pt x="2810" y="9302"/>
                  <a:pt x="2810" y="9326"/>
                </a:cubicBezTo>
                <a:cubicBezTo>
                  <a:pt x="2798" y="9350"/>
                  <a:pt x="2798" y="9386"/>
                  <a:pt x="2798" y="9433"/>
                </a:cubicBezTo>
                <a:cubicBezTo>
                  <a:pt x="2798" y="9517"/>
                  <a:pt x="2787" y="9624"/>
                  <a:pt x="2787" y="9743"/>
                </a:cubicBezTo>
                <a:cubicBezTo>
                  <a:pt x="2787" y="9969"/>
                  <a:pt x="2810" y="10219"/>
                  <a:pt x="2810" y="10219"/>
                </a:cubicBezTo>
                <a:cubicBezTo>
                  <a:pt x="2810" y="10219"/>
                  <a:pt x="2858" y="10243"/>
                  <a:pt x="2929" y="10279"/>
                </a:cubicBezTo>
                <a:cubicBezTo>
                  <a:pt x="3001" y="10314"/>
                  <a:pt x="3096" y="10362"/>
                  <a:pt x="3191" y="10410"/>
                </a:cubicBezTo>
                <a:cubicBezTo>
                  <a:pt x="3239" y="10422"/>
                  <a:pt x="3287" y="10445"/>
                  <a:pt x="3334" y="10469"/>
                </a:cubicBezTo>
                <a:cubicBezTo>
                  <a:pt x="3382" y="10493"/>
                  <a:pt x="3429" y="10505"/>
                  <a:pt x="3465" y="10517"/>
                </a:cubicBezTo>
                <a:cubicBezTo>
                  <a:pt x="3537" y="10553"/>
                  <a:pt x="3584" y="10565"/>
                  <a:pt x="3584" y="10565"/>
                </a:cubicBezTo>
                <a:cubicBezTo>
                  <a:pt x="3584" y="10565"/>
                  <a:pt x="3775" y="10422"/>
                  <a:pt x="3953" y="10279"/>
                </a:cubicBezTo>
                <a:cubicBezTo>
                  <a:pt x="4132" y="10124"/>
                  <a:pt x="4287" y="9957"/>
                  <a:pt x="4287" y="9957"/>
                </a:cubicBezTo>
                <a:cubicBezTo>
                  <a:pt x="4287" y="9957"/>
                  <a:pt x="4322" y="9969"/>
                  <a:pt x="4370" y="9981"/>
                </a:cubicBezTo>
                <a:cubicBezTo>
                  <a:pt x="4418" y="9993"/>
                  <a:pt x="4477" y="10017"/>
                  <a:pt x="4537" y="10029"/>
                </a:cubicBezTo>
                <a:cubicBezTo>
                  <a:pt x="4668" y="10041"/>
                  <a:pt x="4799" y="10064"/>
                  <a:pt x="4799" y="10064"/>
                </a:cubicBezTo>
                <a:cubicBezTo>
                  <a:pt x="4799" y="10064"/>
                  <a:pt x="4822" y="10064"/>
                  <a:pt x="4870" y="10076"/>
                </a:cubicBezTo>
                <a:cubicBezTo>
                  <a:pt x="4918" y="10088"/>
                  <a:pt x="4989" y="10100"/>
                  <a:pt x="5049" y="10100"/>
                </a:cubicBezTo>
                <a:cubicBezTo>
                  <a:pt x="5180" y="10100"/>
                  <a:pt x="5311" y="10112"/>
                  <a:pt x="5311" y="10112"/>
                </a:cubicBezTo>
                <a:cubicBezTo>
                  <a:pt x="5311" y="10112"/>
                  <a:pt x="5334" y="10160"/>
                  <a:pt x="5370" y="10231"/>
                </a:cubicBezTo>
                <a:cubicBezTo>
                  <a:pt x="5418" y="10314"/>
                  <a:pt x="5477" y="10410"/>
                  <a:pt x="5537" y="10505"/>
                </a:cubicBezTo>
                <a:cubicBezTo>
                  <a:pt x="5668" y="10695"/>
                  <a:pt x="5811" y="10886"/>
                  <a:pt x="5811" y="10886"/>
                </a:cubicBezTo>
                <a:cubicBezTo>
                  <a:pt x="5811" y="10888"/>
                  <a:pt x="5818" y="10889"/>
                  <a:pt x="5830" y="10889"/>
                </a:cubicBezTo>
                <a:cubicBezTo>
                  <a:pt x="5956" y="10889"/>
                  <a:pt x="6656" y="10789"/>
                  <a:pt x="6656" y="10767"/>
                </a:cubicBezTo>
                <a:cubicBezTo>
                  <a:pt x="6656" y="10767"/>
                  <a:pt x="6739" y="10541"/>
                  <a:pt x="6811" y="10326"/>
                </a:cubicBezTo>
                <a:cubicBezTo>
                  <a:pt x="6835" y="10207"/>
                  <a:pt x="6870" y="10100"/>
                  <a:pt x="6882" y="10017"/>
                </a:cubicBezTo>
                <a:cubicBezTo>
                  <a:pt x="6906" y="9933"/>
                  <a:pt x="6918" y="9886"/>
                  <a:pt x="6918" y="9886"/>
                </a:cubicBezTo>
                <a:cubicBezTo>
                  <a:pt x="6918" y="9886"/>
                  <a:pt x="7037" y="9838"/>
                  <a:pt x="7156" y="9791"/>
                </a:cubicBezTo>
                <a:cubicBezTo>
                  <a:pt x="7216" y="9767"/>
                  <a:pt x="7287" y="9755"/>
                  <a:pt x="7323" y="9731"/>
                </a:cubicBezTo>
                <a:cubicBezTo>
                  <a:pt x="7370" y="9707"/>
                  <a:pt x="7394" y="9695"/>
                  <a:pt x="7394" y="9695"/>
                </a:cubicBezTo>
                <a:lnTo>
                  <a:pt x="7632" y="9576"/>
                </a:lnTo>
                <a:cubicBezTo>
                  <a:pt x="7692" y="9552"/>
                  <a:pt x="7740" y="9517"/>
                  <a:pt x="7787" y="9493"/>
                </a:cubicBezTo>
                <a:cubicBezTo>
                  <a:pt x="7823" y="9469"/>
                  <a:pt x="7859" y="9445"/>
                  <a:pt x="7859" y="9445"/>
                </a:cubicBezTo>
                <a:cubicBezTo>
                  <a:pt x="7859" y="9445"/>
                  <a:pt x="8049" y="9564"/>
                  <a:pt x="8263" y="9660"/>
                </a:cubicBezTo>
                <a:cubicBezTo>
                  <a:pt x="8371" y="9707"/>
                  <a:pt x="8478" y="9743"/>
                  <a:pt x="8561" y="9779"/>
                </a:cubicBezTo>
                <a:cubicBezTo>
                  <a:pt x="8644" y="9814"/>
                  <a:pt x="8692" y="9826"/>
                  <a:pt x="8692" y="9826"/>
                </a:cubicBezTo>
                <a:cubicBezTo>
                  <a:pt x="8692" y="9826"/>
                  <a:pt x="8740" y="9803"/>
                  <a:pt x="8799" y="9755"/>
                </a:cubicBezTo>
                <a:cubicBezTo>
                  <a:pt x="8835" y="9731"/>
                  <a:pt x="8871" y="9695"/>
                  <a:pt x="8906" y="9672"/>
                </a:cubicBezTo>
                <a:cubicBezTo>
                  <a:pt x="8954" y="9636"/>
                  <a:pt x="8990" y="9600"/>
                  <a:pt x="9025" y="9564"/>
                </a:cubicBezTo>
                <a:cubicBezTo>
                  <a:pt x="9109" y="9493"/>
                  <a:pt x="9180" y="9422"/>
                  <a:pt x="9240" y="9362"/>
                </a:cubicBezTo>
                <a:cubicBezTo>
                  <a:pt x="9275" y="9338"/>
                  <a:pt x="9299" y="9314"/>
                  <a:pt x="9311" y="9302"/>
                </a:cubicBezTo>
                <a:cubicBezTo>
                  <a:pt x="9335" y="9291"/>
                  <a:pt x="9335" y="9279"/>
                  <a:pt x="9335" y="9279"/>
                </a:cubicBezTo>
                <a:cubicBezTo>
                  <a:pt x="9335" y="9279"/>
                  <a:pt x="9287" y="9041"/>
                  <a:pt x="9228" y="8814"/>
                </a:cubicBezTo>
                <a:cubicBezTo>
                  <a:pt x="9192" y="8707"/>
                  <a:pt x="9156" y="8600"/>
                  <a:pt x="9133" y="8517"/>
                </a:cubicBezTo>
                <a:cubicBezTo>
                  <a:pt x="9109" y="8445"/>
                  <a:pt x="9085" y="8386"/>
                  <a:pt x="9085" y="8386"/>
                </a:cubicBezTo>
                <a:lnTo>
                  <a:pt x="9240" y="8183"/>
                </a:lnTo>
                <a:cubicBezTo>
                  <a:pt x="9275" y="8124"/>
                  <a:pt x="9323" y="8076"/>
                  <a:pt x="9347" y="8040"/>
                </a:cubicBezTo>
                <a:cubicBezTo>
                  <a:pt x="9371" y="7993"/>
                  <a:pt x="9383" y="7969"/>
                  <a:pt x="9383" y="7969"/>
                </a:cubicBezTo>
                <a:cubicBezTo>
                  <a:pt x="9383" y="7969"/>
                  <a:pt x="9454" y="7862"/>
                  <a:pt x="9514" y="7743"/>
                </a:cubicBezTo>
                <a:cubicBezTo>
                  <a:pt x="9537" y="7719"/>
                  <a:pt x="9549" y="7695"/>
                  <a:pt x="9573" y="7671"/>
                </a:cubicBezTo>
                <a:cubicBezTo>
                  <a:pt x="9585" y="7636"/>
                  <a:pt x="9597" y="7612"/>
                  <a:pt x="9609" y="7588"/>
                </a:cubicBezTo>
                <a:cubicBezTo>
                  <a:pt x="9621" y="7552"/>
                  <a:pt x="9645" y="7517"/>
                  <a:pt x="9645" y="7517"/>
                </a:cubicBezTo>
                <a:cubicBezTo>
                  <a:pt x="9645" y="7517"/>
                  <a:pt x="9859" y="7505"/>
                  <a:pt x="10097" y="7469"/>
                </a:cubicBezTo>
                <a:cubicBezTo>
                  <a:pt x="10216" y="7457"/>
                  <a:pt x="10323" y="7433"/>
                  <a:pt x="10407" y="7421"/>
                </a:cubicBezTo>
                <a:cubicBezTo>
                  <a:pt x="10502" y="7397"/>
                  <a:pt x="10549" y="7386"/>
                  <a:pt x="10549" y="7386"/>
                </a:cubicBezTo>
                <a:cubicBezTo>
                  <a:pt x="10549" y="7386"/>
                  <a:pt x="10573" y="7338"/>
                  <a:pt x="10597" y="7255"/>
                </a:cubicBezTo>
                <a:cubicBezTo>
                  <a:pt x="10621" y="7183"/>
                  <a:pt x="10668" y="7088"/>
                  <a:pt x="10692" y="6981"/>
                </a:cubicBezTo>
                <a:cubicBezTo>
                  <a:pt x="10740" y="6778"/>
                  <a:pt x="10799" y="6564"/>
                  <a:pt x="10799" y="6564"/>
                </a:cubicBezTo>
                <a:cubicBezTo>
                  <a:pt x="10799" y="6564"/>
                  <a:pt x="10788" y="6552"/>
                  <a:pt x="10764" y="6540"/>
                </a:cubicBezTo>
                <a:cubicBezTo>
                  <a:pt x="10752" y="6516"/>
                  <a:pt x="10728" y="6493"/>
                  <a:pt x="10692" y="6469"/>
                </a:cubicBezTo>
                <a:cubicBezTo>
                  <a:pt x="10633" y="6397"/>
                  <a:pt x="10537" y="6326"/>
                  <a:pt x="10454" y="6243"/>
                </a:cubicBezTo>
                <a:cubicBezTo>
                  <a:pt x="10276" y="6088"/>
                  <a:pt x="10097" y="5957"/>
                  <a:pt x="10097" y="5957"/>
                </a:cubicBezTo>
                <a:cubicBezTo>
                  <a:pt x="10097" y="5957"/>
                  <a:pt x="10109" y="5933"/>
                  <a:pt x="10109" y="5885"/>
                </a:cubicBezTo>
                <a:cubicBezTo>
                  <a:pt x="10109" y="5826"/>
                  <a:pt x="10109" y="5766"/>
                  <a:pt x="10121" y="5707"/>
                </a:cubicBezTo>
                <a:cubicBezTo>
                  <a:pt x="10121" y="5576"/>
                  <a:pt x="10133" y="5445"/>
                  <a:pt x="10133" y="5445"/>
                </a:cubicBezTo>
                <a:cubicBezTo>
                  <a:pt x="10133" y="5445"/>
                  <a:pt x="10121" y="5314"/>
                  <a:pt x="10121" y="5183"/>
                </a:cubicBezTo>
                <a:cubicBezTo>
                  <a:pt x="10109" y="5123"/>
                  <a:pt x="10109" y="5064"/>
                  <a:pt x="10109" y="5016"/>
                </a:cubicBezTo>
                <a:cubicBezTo>
                  <a:pt x="10109" y="4957"/>
                  <a:pt x="10097" y="4933"/>
                  <a:pt x="10097" y="4933"/>
                </a:cubicBezTo>
                <a:cubicBezTo>
                  <a:pt x="10097" y="4933"/>
                  <a:pt x="10276" y="4802"/>
                  <a:pt x="10454" y="4647"/>
                </a:cubicBezTo>
                <a:cubicBezTo>
                  <a:pt x="10537" y="4564"/>
                  <a:pt x="10633" y="4492"/>
                  <a:pt x="10692" y="4421"/>
                </a:cubicBezTo>
                <a:cubicBezTo>
                  <a:pt x="10728" y="4397"/>
                  <a:pt x="10752" y="4373"/>
                  <a:pt x="10764" y="4349"/>
                </a:cubicBezTo>
                <a:cubicBezTo>
                  <a:pt x="10788" y="4338"/>
                  <a:pt x="10799" y="4326"/>
                  <a:pt x="10799" y="4326"/>
                </a:cubicBezTo>
                <a:cubicBezTo>
                  <a:pt x="10799" y="4326"/>
                  <a:pt x="10740" y="4111"/>
                  <a:pt x="10692" y="3909"/>
                </a:cubicBezTo>
                <a:cubicBezTo>
                  <a:pt x="10668" y="3802"/>
                  <a:pt x="10621" y="3707"/>
                  <a:pt x="10597" y="3635"/>
                </a:cubicBezTo>
                <a:cubicBezTo>
                  <a:pt x="10573" y="3552"/>
                  <a:pt x="10549" y="3504"/>
                  <a:pt x="10549" y="3504"/>
                </a:cubicBezTo>
                <a:cubicBezTo>
                  <a:pt x="10549" y="3504"/>
                  <a:pt x="10502" y="3492"/>
                  <a:pt x="10407" y="3468"/>
                </a:cubicBezTo>
                <a:cubicBezTo>
                  <a:pt x="10323" y="3456"/>
                  <a:pt x="10216" y="3433"/>
                  <a:pt x="10097" y="3421"/>
                </a:cubicBezTo>
                <a:cubicBezTo>
                  <a:pt x="9859" y="3385"/>
                  <a:pt x="9645" y="3373"/>
                  <a:pt x="9645" y="3373"/>
                </a:cubicBezTo>
                <a:cubicBezTo>
                  <a:pt x="9645" y="3373"/>
                  <a:pt x="9621" y="3337"/>
                  <a:pt x="9609" y="3302"/>
                </a:cubicBezTo>
                <a:cubicBezTo>
                  <a:pt x="9597" y="3278"/>
                  <a:pt x="9585" y="3254"/>
                  <a:pt x="9573" y="3218"/>
                </a:cubicBezTo>
                <a:cubicBezTo>
                  <a:pt x="9549" y="3195"/>
                  <a:pt x="9537" y="3171"/>
                  <a:pt x="9514" y="3147"/>
                </a:cubicBezTo>
                <a:cubicBezTo>
                  <a:pt x="9454" y="3028"/>
                  <a:pt x="9383" y="2921"/>
                  <a:pt x="9383" y="2921"/>
                </a:cubicBezTo>
                <a:cubicBezTo>
                  <a:pt x="9383" y="2921"/>
                  <a:pt x="9371" y="2897"/>
                  <a:pt x="9347" y="2849"/>
                </a:cubicBezTo>
                <a:cubicBezTo>
                  <a:pt x="9323" y="2814"/>
                  <a:pt x="9275" y="2766"/>
                  <a:pt x="9240" y="2706"/>
                </a:cubicBezTo>
                <a:lnTo>
                  <a:pt x="9085" y="2504"/>
                </a:lnTo>
                <a:cubicBezTo>
                  <a:pt x="9085" y="2504"/>
                  <a:pt x="9109" y="2444"/>
                  <a:pt x="9133" y="2373"/>
                </a:cubicBezTo>
                <a:cubicBezTo>
                  <a:pt x="9156" y="2290"/>
                  <a:pt x="9192" y="2183"/>
                  <a:pt x="9228" y="2075"/>
                </a:cubicBezTo>
                <a:cubicBezTo>
                  <a:pt x="9287" y="1849"/>
                  <a:pt x="9335" y="1611"/>
                  <a:pt x="9335" y="1611"/>
                </a:cubicBezTo>
                <a:cubicBezTo>
                  <a:pt x="9335" y="1611"/>
                  <a:pt x="9335" y="1599"/>
                  <a:pt x="9311" y="1587"/>
                </a:cubicBezTo>
                <a:cubicBezTo>
                  <a:pt x="9299" y="1575"/>
                  <a:pt x="9275" y="1551"/>
                  <a:pt x="9240" y="1528"/>
                </a:cubicBezTo>
                <a:cubicBezTo>
                  <a:pt x="9180" y="1468"/>
                  <a:pt x="9109" y="1397"/>
                  <a:pt x="9025" y="1325"/>
                </a:cubicBezTo>
                <a:cubicBezTo>
                  <a:pt x="8990" y="1290"/>
                  <a:pt x="8954" y="1254"/>
                  <a:pt x="8906" y="1218"/>
                </a:cubicBezTo>
                <a:cubicBezTo>
                  <a:pt x="8871" y="1194"/>
                  <a:pt x="8835" y="1159"/>
                  <a:pt x="8799" y="1135"/>
                </a:cubicBezTo>
                <a:cubicBezTo>
                  <a:pt x="8740" y="1087"/>
                  <a:pt x="8692" y="1063"/>
                  <a:pt x="8692" y="1063"/>
                </a:cubicBezTo>
                <a:cubicBezTo>
                  <a:pt x="8692" y="1063"/>
                  <a:pt x="8644" y="1075"/>
                  <a:pt x="8561" y="1111"/>
                </a:cubicBezTo>
                <a:cubicBezTo>
                  <a:pt x="8478" y="1147"/>
                  <a:pt x="8371" y="1182"/>
                  <a:pt x="8263" y="1230"/>
                </a:cubicBezTo>
                <a:cubicBezTo>
                  <a:pt x="8049" y="1325"/>
                  <a:pt x="7859" y="1444"/>
                  <a:pt x="7859" y="1444"/>
                </a:cubicBezTo>
                <a:cubicBezTo>
                  <a:pt x="7859" y="1444"/>
                  <a:pt x="7823" y="1421"/>
                  <a:pt x="7787" y="1397"/>
                </a:cubicBezTo>
                <a:cubicBezTo>
                  <a:pt x="7740" y="1373"/>
                  <a:pt x="7692" y="1337"/>
                  <a:pt x="7632" y="1313"/>
                </a:cubicBezTo>
                <a:lnTo>
                  <a:pt x="7394" y="1194"/>
                </a:lnTo>
                <a:cubicBezTo>
                  <a:pt x="7394" y="1194"/>
                  <a:pt x="7370" y="1182"/>
                  <a:pt x="7323" y="1159"/>
                </a:cubicBezTo>
                <a:cubicBezTo>
                  <a:pt x="7287" y="1135"/>
                  <a:pt x="7216" y="1123"/>
                  <a:pt x="7156" y="1099"/>
                </a:cubicBezTo>
                <a:cubicBezTo>
                  <a:pt x="7037" y="1051"/>
                  <a:pt x="6918" y="1004"/>
                  <a:pt x="6918" y="1004"/>
                </a:cubicBezTo>
                <a:cubicBezTo>
                  <a:pt x="6918" y="1004"/>
                  <a:pt x="6906" y="956"/>
                  <a:pt x="6882" y="873"/>
                </a:cubicBezTo>
                <a:cubicBezTo>
                  <a:pt x="6870" y="789"/>
                  <a:pt x="6835" y="682"/>
                  <a:pt x="6811" y="563"/>
                </a:cubicBezTo>
                <a:cubicBezTo>
                  <a:pt x="6739" y="349"/>
                  <a:pt x="6656" y="123"/>
                  <a:pt x="6656" y="123"/>
                </a:cubicBezTo>
                <a:cubicBezTo>
                  <a:pt x="6656" y="101"/>
                  <a:pt x="5956" y="1"/>
                  <a:pt x="5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7" name="Google Shape;153;p17">
            <a:extLst>
              <a:ext uri="{FF2B5EF4-FFF2-40B4-BE49-F238E27FC236}">
                <a16:creationId xmlns:a16="http://schemas.microsoft.com/office/drawing/2014/main" id="{42BA38C6-0BE4-AC47-C1A6-9C26B85ACFBE}"/>
              </a:ext>
            </a:extLst>
          </p:cNvPr>
          <p:cNvGrpSpPr/>
          <p:nvPr/>
        </p:nvGrpSpPr>
        <p:grpSpPr>
          <a:xfrm>
            <a:off x="2811761" y="2372217"/>
            <a:ext cx="6031844" cy="1267802"/>
            <a:chOff x="4670963" y="2348300"/>
            <a:chExt cx="6031844" cy="1267802"/>
          </a:xfrm>
        </p:grpSpPr>
        <p:cxnSp>
          <p:nvCxnSpPr>
            <p:cNvPr id="58" name="Google Shape;154;p17">
              <a:extLst>
                <a:ext uri="{FF2B5EF4-FFF2-40B4-BE49-F238E27FC236}">
                  <a16:creationId xmlns:a16="http://schemas.microsoft.com/office/drawing/2014/main" id="{D7860A79-A8F0-1960-1313-E8CC2015632A}"/>
                </a:ext>
              </a:extLst>
            </p:cNvPr>
            <p:cNvCxnSpPr/>
            <p:nvPr/>
          </p:nvCxnSpPr>
          <p:spPr>
            <a:xfrm rot="10800000">
              <a:off x="4670963" y="2348300"/>
              <a:ext cx="1314300" cy="788700"/>
            </a:xfrm>
            <a:prstGeom prst="straightConnector1">
              <a:avLst/>
            </a:prstGeom>
            <a:noFill/>
            <a:ln w="19050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" name="Google Shape;155;p17">
              <a:extLst>
                <a:ext uri="{FF2B5EF4-FFF2-40B4-BE49-F238E27FC236}">
                  <a16:creationId xmlns:a16="http://schemas.microsoft.com/office/drawing/2014/main" id="{B968395B-838D-B0BD-E963-9479622A7631}"/>
                </a:ext>
              </a:extLst>
            </p:cNvPr>
            <p:cNvSpPr/>
            <p:nvPr/>
          </p:nvSpPr>
          <p:spPr>
            <a:xfrm>
              <a:off x="6526249" y="2856836"/>
              <a:ext cx="4176558" cy="759266"/>
            </a:xfrm>
            <a:custGeom>
              <a:avLst/>
              <a:gdLst/>
              <a:ahLst/>
              <a:cxnLst/>
              <a:rect l="l" t="t" r="r" b="b"/>
              <a:pathLst>
                <a:path w="56448" h="15503" extrusionOk="0">
                  <a:moveTo>
                    <a:pt x="0" y="1"/>
                  </a:moveTo>
                  <a:lnTo>
                    <a:pt x="0" y="15503"/>
                  </a:lnTo>
                  <a:lnTo>
                    <a:pt x="48697" y="15503"/>
                  </a:lnTo>
                  <a:cubicBezTo>
                    <a:pt x="52983" y="15503"/>
                    <a:pt x="56448" y="12026"/>
                    <a:pt x="56448" y="7752"/>
                  </a:cubicBezTo>
                  <a:cubicBezTo>
                    <a:pt x="56448" y="3477"/>
                    <a:pt x="52983" y="1"/>
                    <a:pt x="4869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Alinhamento da produção à linha em que são produzidas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</p:grpSp>
      <p:sp>
        <p:nvSpPr>
          <p:cNvPr id="202" name="Google Shape;170;p17">
            <a:extLst>
              <a:ext uri="{FF2B5EF4-FFF2-40B4-BE49-F238E27FC236}">
                <a16:creationId xmlns:a16="http://schemas.microsoft.com/office/drawing/2014/main" id="{89CB240B-3654-E1D9-549B-2AB4B98560BE}"/>
              </a:ext>
            </a:extLst>
          </p:cNvPr>
          <p:cNvSpPr/>
          <p:nvPr/>
        </p:nvSpPr>
        <p:spPr>
          <a:xfrm>
            <a:off x="4458413" y="3922250"/>
            <a:ext cx="227125" cy="294725"/>
          </a:xfrm>
          <a:custGeom>
            <a:avLst/>
            <a:gdLst/>
            <a:ahLst/>
            <a:cxnLst/>
            <a:rect l="l" t="t" r="r" b="b"/>
            <a:pathLst>
              <a:path w="9085" h="11789" extrusionOk="0">
                <a:moveTo>
                  <a:pt x="4012" y="1335"/>
                </a:moveTo>
                <a:cubicBezTo>
                  <a:pt x="4787" y="1335"/>
                  <a:pt x="5536" y="1748"/>
                  <a:pt x="5930" y="2478"/>
                </a:cubicBezTo>
                <a:cubicBezTo>
                  <a:pt x="6513" y="3538"/>
                  <a:pt x="6108" y="4871"/>
                  <a:pt x="5049" y="5443"/>
                </a:cubicBezTo>
                <a:cubicBezTo>
                  <a:pt x="4720" y="5620"/>
                  <a:pt x="4365" y="5705"/>
                  <a:pt x="4016" y="5705"/>
                </a:cubicBezTo>
                <a:cubicBezTo>
                  <a:pt x="3239" y="5705"/>
                  <a:pt x="2486" y="5288"/>
                  <a:pt x="2084" y="4550"/>
                </a:cubicBezTo>
                <a:cubicBezTo>
                  <a:pt x="1513" y="3490"/>
                  <a:pt x="1917" y="2168"/>
                  <a:pt x="2977" y="1597"/>
                </a:cubicBezTo>
                <a:cubicBezTo>
                  <a:pt x="3307" y="1419"/>
                  <a:pt x="3662" y="1335"/>
                  <a:pt x="4012" y="1335"/>
                </a:cubicBezTo>
                <a:close/>
                <a:moveTo>
                  <a:pt x="4000" y="0"/>
                </a:moveTo>
                <a:cubicBezTo>
                  <a:pt x="3440" y="0"/>
                  <a:pt x="2873" y="135"/>
                  <a:pt x="2346" y="418"/>
                </a:cubicBezTo>
                <a:cubicBezTo>
                  <a:pt x="632" y="1347"/>
                  <a:pt x="1" y="3478"/>
                  <a:pt x="917" y="5181"/>
                </a:cubicBezTo>
                <a:cubicBezTo>
                  <a:pt x="1551" y="6356"/>
                  <a:pt x="2759" y="7029"/>
                  <a:pt x="4010" y="7029"/>
                </a:cubicBezTo>
                <a:cubicBezTo>
                  <a:pt x="4381" y="7029"/>
                  <a:pt x="4756" y="6970"/>
                  <a:pt x="5120" y="6848"/>
                </a:cubicBezTo>
                <a:lnTo>
                  <a:pt x="5716" y="7967"/>
                </a:lnTo>
                <a:lnTo>
                  <a:pt x="5394" y="8145"/>
                </a:lnTo>
                <a:lnTo>
                  <a:pt x="7359" y="11789"/>
                </a:lnTo>
                <a:lnTo>
                  <a:pt x="9085" y="10860"/>
                </a:lnTo>
                <a:lnTo>
                  <a:pt x="7120" y="7205"/>
                </a:lnTo>
                <a:lnTo>
                  <a:pt x="6787" y="7383"/>
                </a:lnTo>
                <a:lnTo>
                  <a:pt x="6192" y="6264"/>
                </a:lnTo>
                <a:cubicBezTo>
                  <a:pt x="7501" y="5228"/>
                  <a:pt x="7930" y="3371"/>
                  <a:pt x="7109" y="1847"/>
                </a:cubicBezTo>
                <a:cubicBezTo>
                  <a:pt x="6467" y="671"/>
                  <a:pt x="5252" y="0"/>
                  <a:pt x="4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09" name="Google Shape;177;p17">
            <a:extLst>
              <a:ext uri="{FF2B5EF4-FFF2-40B4-BE49-F238E27FC236}">
                <a16:creationId xmlns:a16="http://schemas.microsoft.com/office/drawing/2014/main" id="{07672BA3-93F1-1958-8085-AE082825CB58}"/>
              </a:ext>
            </a:extLst>
          </p:cNvPr>
          <p:cNvGrpSpPr/>
          <p:nvPr/>
        </p:nvGrpSpPr>
        <p:grpSpPr>
          <a:xfrm>
            <a:off x="3018198" y="2969774"/>
            <a:ext cx="242155" cy="307843"/>
            <a:chOff x="-37370925" y="3579105"/>
            <a:chExt cx="248900" cy="316450"/>
          </a:xfrm>
        </p:grpSpPr>
        <p:sp>
          <p:nvSpPr>
            <p:cNvPr id="210" name="Google Shape;178;p17">
              <a:extLst>
                <a:ext uri="{FF2B5EF4-FFF2-40B4-BE49-F238E27FC236}">
                  <a16:creationId xmlns:a16="http://schemas.microsoft.com/office/drawing/2014/main" id="{3C51A759-BD1F-E5D9-D178-F5FF0F0F6B42}"/>
                </a:ext>
              </a:extLst>
            </p:cNvPr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179;p17">
              <a:extLst>
                <a:ext uri="{FF2B5EF4-FFF2-40B4-BE49-F238E27FC236}">
                  <a16:creationId xmlns:a16="http://schemas.microsoft.com/office/drawing/2014/main" id="{5D8DECBB-2ACB-B126-DE80-A7DD88BCB548}"/>
                </a:ext>
              </a:extLst>
            </p:cNvPr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8" name="Google Shape;186;p17">
            <a:extLst>
              <a:ext uri="{FF2B5EF4-FFF2-40B4-BE49-F238E27FC236}">
                <a16:creationId xmlns:a16="http://schemas.microsoft.com/office/drawing/2014/main" id="{E48134C0-A264-D38A-B758-E7915B74A23F}"/>
              </a:ext>
            </a:extLst>
          </p:cNvPr>
          <p:cNvGrpSpPr/>
          <p:nvPr/>
        </p:nvGrpSpPr>
        <p:grpSpPr>
          <a:xfrm>
            <a:off x="3044864" y="1443295"/>
            <a:ext cx="188822" cy="291358"/>
            <a:chOff x="3044864" y="1443295"/>
            <a:chExt cx="188822" cy="291358"/>
          </a:xfrm>
        </p:grpSpPr>
        <p:sp>
          <p:nvSpPr>
            <p:cNvPr id="219" name="Google Shape;187;p17">
              <a:extLst>
                <a:ext uri="{FF2B5EF4-FFF2-40B4-BE49-F238E27FC236}">
                  <a16:creationId xmlns:a16="http://schemas.microsoft.com/office/drawing/2014/main" id="{B7A5C045-4E9A-73C0-966E-F2EEB1024FE9}"/>
                </a:ext>
              </a:extLst>
            </p:cNvPr>
            <p:cNvSpPr/>
            <p:nvPr/>
          </p:nvSpPr>
          <p:spPr>
            <a:xfrm>
              <a:off x="3079832" y="1443295"/>
              <a:ext cx="118886" cy="50528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188;p17">
              <a:extLst>
                <a:ext uri="{FF2B5EF4-FFF2-40B4-BE49-F238E27FC236}">
                  <a16:creationId xmlns:a16="http://schemas.microsoft.com/office/drawing/2014/main" id="{24BFE86E-3BFA-CDAA-023B-81EDBB9E132A}"/>
                </a:ext>
              </a:extLst>
            </p:cNvPr>
            <p:cNvSpPr/>
            <p:nvPr/>
          </p:nvSpPr>
          <p:spPr>
            <a:xfrm>
              <a:off x="3044864" y="1614460"/>
              <a:ext cx="188822" cy="120193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189;p17">
              <a:extLst>
                <a:ext uri="{FF2B5EF4-FFF2-40B4-BE49-F238E27FC236}">
                  <a16:creationId xmlns:a16="http://schemas.microsoft.com/office/drawing/2014/main" id="{9EB41EAC-53C3-07C5-C841-5D142CC88ADA}"/>
                </a:ext>
              </a:extLst>
            </p:cNvPr>
            <p:cNvSpPr/>
            <p:nvPr/>
          </p:nvSpPr>
          <p:spPr>
            <a:xfrm>
              <a:off x="3051868" y="1511652"/>
              <a:ext cx="179475" cy="120316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2" name="Google Shape;191;p17">
            <a:extLst>
              <a:ext uri="{FF2B5EF4-FFF2-40B4-BE49-F238E27FC236}">
                <a16:creationId xmlns:a16="http://schemas.microsoft.com/office/drawing/2014/main" id="{C4A4F235-B6B6-42FC-6104-877B69B4AEA3}"/>
              </a:ext>
            </a:extLst>
          </p:cNvPr>
          <p:cNvGrpSpPr/>
          <p:nvPr/>
        </p:nvGrpSpPr>
        <p:grpSpPr>
          <a:xfrm>
            <a:off x="395467" y="1345175"/>
            <a:ext cx="3086777" cy="2651628"/>
            <a:chOff x="3633000" y="1485975"/>
            <a:chExt cx="1877950" cy="1626125"/>
          </a:xfrm>
        </p:grpSpPr>
        <p:sp>
          <p:nvSpPr>
            <p:cNvPr id="223" name="Google Shape;192;p17">
              <a:extLst>
                <a:ext uri="{FF2B5EF4-FFF2-40B4-BE49-F238E27FC236}">
                  <a16:creationId xmlns:a16="http://schemas.microsoft.com/office/drawing/2014/main" id="{D9B2FA3B-464D-ECF0-5FA3-78790AB04DC7}"/>
                </a:ext>
              </a:extLst>
            </p:cNvPr>
            <p:cNvSpPr/>
            <p:nvPr/>
          </p:nvSpPr>
          <p:spPr>
            <a:xfrm>
              <a:off x="3633000" y="1485975"/>
              <a:ext cx="1877950" cy="1626125"/>
            </a:xfrm>
            <a:custGeom>
              <a:avLst/>
              <a:gdLst/>
              <a:ahLst/>
              <a:cxnLst/>
              <a:rect l="l" t="t" r="r" b="b"/>
              <a:pathLst>
                <a:path w="75118" h="65045" extrusionOk="0">
                  <a:moveTo>
                    <a:pt x="18777" y="0"/>
                  </a:moveTo>
                  <a:lnTo>
                    <a:pt x="1" y="32528"/>
                  </a:lnTo>
                  <a:lnTo>
                    <a:pt x="18777" y="65044"/>
                  </a:lnTo>
                  <a:lnTo>
                    <a:pt x="56341" y="65044"/>
                  </a:lnTo>
                  <a:lnTo>
                    <a:pt x="75117" y="32528"/>
                  </a:lnTo>
                  <a:lnTo>
                    <a:pt x="5634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193;p17">
              <a:extLst>
                <a:ext uri="{FF2B5EF4-FFF2-40B4-BE49-F238E27FC236}">
                  <a16:creationId xmlns:a16="http://schemas.microsoft.com/office/drawing/2014/main" id="{9466E773-C84B-CD69-EB8C-A933983300A9}"/>
                </a:ext>
              </a:extLst>
            </p:cNvPr>
            <p:cNvSpPr/>
            <p:nvPr/>
          </p:nvSpPr>
          <p:spPr>
            <a:xfrm>
              <a:off x="3752663" y="1589550"/>
              <a:ext cx="1638625" cy="1418950"/>
            </a:xfrm>
            <a:custGeom>
              <a:avLst/>
              <a:gdLst/>
              <a:ahLst/>
              <a:cxnLst/>
              <a:rect l="l" t="t" r="r" b="b"/>
              <a:pathLst>
                <a:path w="65545" h="56758" extrusionOk="0">
                  <a:moveTo>
                    <a:pt x="16383" y="1"/>
                  </a:moveTo>
                  <a:lnTo>
                    <a:pt x="0" y="28385"/>
                  </a:lnTo>
                  <a:lnTo>
                    <a:pt x="16383" y="56758"/>
                  </a:lnTo>
                  <a:lnTo>
                    <a:pt x="49161" y="56758"/>
                  </a:lnTo>
                  <a:lnTo>
                    <a:pt x="65544" y="28385"/>
                  </a:lnTo>
                  <a:lnTo>
                    <a:pt x="49161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Teses e Dissertações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194;p17">
              <a:extLst>
                <a:ext uri="{FF2B5EF4-FFF2-40B4-BE49-F238E27FC236}">
                  <a16:creationId xmlns:a16="http://schemas.microsoft.com/office/drawing/2014/main" id="{38205BE7-FB1D-DE19-32B8-C0B749BB91BA}"/>
                </a:ext>
              </a:extLst>
            </p:cNvPr>
            <p:cNvSpPr/>
            <p:nvPr/>
          </p:nvSpPr>
          <p:spPr>
            <a:xfrm>
              <a:off x="3880650" y="1698800"/>
              <a:ext cx="1382650" cy="1198075"/>
            </a:xfrm>
            <a:custGeom>
              <a:avLst/>
              <a:gdLst/>
              <a:ahLst/>
              <a:cxnLst/>
              <a:rect l="l" t="t" r="r" b="b"/>
              <a:pathLst>
                <a:path w="55306" h="47923" extrusionOk="0">
                  <a:moveTo>
                    <a:pt x="40125" y="2382"/>
                  </a:moveTo>
                  <a:lnTo>
                    <a:pt x="52603" y="24027"/>
                  </a:lnTo>
                  <a:lnTo>
                    <a:pt x="40125" y="45685"/>
                  </a:lnTo>
                  <a:lnTo>
                    <a:pt x="15181" y="45685"/>
                  </a:lnTo>
                  <a:lnTo>
                    <a:pt x="2716" y="24027"/>
                  </a:lnTo>
                  <a:lnTo>
                    <a:pt x="15181" y="2382"/>
                  </a:lnTo>
                  <a:close/>
                  <a:moveTo>
                    <a:pt x="13824" y="0"/>
                  </a:moveTo>
                  <a:lnTo>
                    <a:pt x="1" y="23956"/>
                  </a:lnTo>
                  <a:lnTo>
                    <a:pt x="13824" y="47923"/>
                  </a:lnTo>
                  <a:lnTo>
                    <a:pt x="41482" y="47923"/>
                  </a:lnTo>
                  <a:lnTo>
                    <a:pt x="55305" y="23956"/>
                  </a:lnTo>
                  <a:lnTo>
                    <a:pt x="414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6" name="Google Shape;149;p17">
            <a:extLst>
              <a:ext uri="{FF2B5EF4-FFF2-40B4-BE49-F238E27FC236}">
                <a16:creationId xmlns:a16="http://schemas.microsoft.com/office/drawing/2014/main" id="{A053D846-C4E8-F78B-9B09-17288187D276}"/>
              </a:ext>
            </a:extLst>
          </p:cNvPr>
          <p:cNvSpPr/>
          <p:nvPr/>
        </p:nvSpPr>
        <p:spPr>
          <a:xfrm>
            <a:off x="3972460" y="2847546"/>
            <a:ext cx="926825" cy="820810"/>
          </a:xfrm>
          <a:custGeom>
            <a:avLst/>
            <a:gdLst/>
            <a:ahLst/>
            <a:cxnLst/>
            <a:rect l="l" t="t" r="r" b="b"/>
            <a:pathLst>
              <a:path w="29088" h="25194" extrusionOk="0">
                <a:moveTo>
                  <a:pt x="7276" y="0"/>
                </a:moveTo>
                <a:lnTo>
                  <a:pt x="1" y="12597"/>
                </a:lnTo>
                <a:lnTo>
                  <a:pt x="7276" y="25194"/>
                </a:lnTo>
                <a:lnTo>
                  <a:pt x="21825" y="25194"/>
                </a:lnTo>
                <a:lnTo>
                  <a:pt x="29088" y="12597"/>
                </a:lnTo>
                <a:lnTo>
                  <a:pt x="21825" y="0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7" name="Google Shape;150;p17">
            <a:extLst>
              <a:ext uri="{FF2B5EF4-FFF2-40B4-BE49-F238E27FC236}">
                <a16:creationId xmlns:a16="http://schemas.microsoft.com/office/drawing/2014/main" id="{1DCCFC6F-D17E-1407-2161-9EB36D61ED7E}"/>
              </a:ext>
            </a:extLst>
          </p:cNvPr>
          <p:cNvSpPr/>
          <p:nvPr/>
        </p:nvSpPr>
        <p:spPr>
          <a:xfrm>
            <a:off x="4068128" y="2918071"/>
            <a:ext cx="740341" cy="685047"/>
          </a:xfrm>
          <a:custGeom>
            <a:avLst/>
            <a:gdLst/>
            <a:ahLst/>
            <a:cxnLst/>
            <a:rect l="l" t="t" r="r" b="b"/>
            <a:pathLst>
              <a:path w="22539" h="19504" extrusionOk="0">
                <a:moveTo>
                  <a:pt x="16335" y="1049"/>
                </a:moveTo>
                <a:lnTo>
                  <a:pt x="21384" y="9823"/>
                </a:lnTo>
                <a:lnTo>
                  <a:pt x="16335" y="18610"/>
                </a:lnTo>
                <a:lnTo>
                  <a:pt x="6215" y="18610"/>
                </a:lnTo>
                <a:lnTo>
                  <a:pt x="1155" y="9823"/>
                </a:lnTo>
                <a:lnTo>
                  <a:pt x="6215" y="1049"/>
                </a:lnTo>
                <a:close/>
                <a:moveTo>
                  <a:pt x="5632" y="1"/>
                </a:moveTo>
                <a:lnTo>
                  <a:pt x="0" y="9752"/>
                </a:lnTo>
                <a:lnTo>
                  <a:pt x="5632" y="19503"/>
                </a:lnTo>
                <a:lnTo>
                  <a:pt x="16907" y="19503"/>
                </a:lnTo>
                <a:lnTo>
                  <a:pt x="22539" y="9752"/>
                </a:lnTo>
                <a:lnTo>
                  <a:pt x="169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8" name="CaixaDeTexto 227">
            <a:extLst>
              <a:ext uri="{FF2B5EF4-FFF2-40B4-BE49-F238E27FC236}">
                <a16:creationId xmlns:a16="http://schemas.microsoft.com/office/drawing/2014/main" id="{9029DA35-B319-EBEF-38EA-CA8289F92B41}"/>
              </a:ext>
            </a:extLst>
          </p:cNvPr>
          <p:cNvSpPr txBox="1"/>
          <p:nvPr/>
        </p:nvSpPr>
        <p:spPr>
          <a:xfrm>
            <a:off x="4240879" y="1941603"/>
            <a:ext cx="38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229" name="CaixaDeTexto 228">
            <a:extLst>
              <a:ext uri="{FF2B5EF4-FFF2-40B4-BE49-F238E27FC236}">
                <a16:creationId xmlns:a16="http://schemas.microsoft.com/office/drawing/2014/main" id="{24A8FC05-54A7-2121-E516-8F2000AFE619}"/>
              </a:ext>
            </a:extLst>
          </p:cNvPr>
          <p:cNvSpPr txBox="1"/>
          <p:nvPr/>
        </p:nvSpPr>
        <p:spPr>
          <a:xfrm>
            <a:off x="4240879" y="3049017"/>
            <a:ext cx="38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2" name="Google Shape;379;p20">
            <a:extLst>
              <a:ext uri="{FF2B5EF4-FFF2-40B4-BE49-F238E27FC236}">
                <a16:creationId xmlns:a16="http://schemas.microsoft.com/office/drawing/2014/main" id="{FD6FD50B-9BE2-0084-0D1A-542BA3224181}"/>
              </a:ext>
            </a:extLst>
          </p:cNvPr>
          <p:cNvSpPr txBox="1"/>
          <p:nvPr/>
        </p:nvSpPr>
        <p:spPr>
          <a:xfrm>
            <a:off x="232826" y="4696933"/>
            <a:ext cx="1005417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Fonte: Currículo Lattes, março,2023/</a:t>
            </a:r>
            <a:r>
              <a:rPr lang="pt-BR" sz="1200" dirty="0">
                <a:solidFill>
                  <a:schemeClr val="tx1"/>
                </a:solidFill>
              </a:rPr>
              <a:t>documento sucupira</a:t>
            </a:r>
            <a:r>
              <a:rPr lang="pt-BR" sz="1200" dirty="0">
                <a:solidFill>
                  <a:schemeClr val="bg1"/>
                </a:solidFill>
              </a:rPr>
              <a:t> - </a:t>
            </a:r>
            <a:r>
              <a:rPr lang="pt-BR" sz="12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 - COELHO,W;ARAÚJO,M 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 idx="9"/>
          </p:nvPr>
        </p:nvSpPr>
        <p:spPr>
          <a:xfrm>
            <a:off x="3335416" y="42954"/>
            <a:ext cx="2767928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Produção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9FF7CF5-733B-A5FF-E910-DEB080828156}"/>
              </a:ext>
            </a:extLst>
          </p:cNvPr>
          <p:cNvGrpSpPr/>
          <p:nvPr/>
        </p:nvGrpSpPr>
        <p:grpSpPr>
          <a:xfrm>
            <a:off x="-1388720" y="648903"/>
            <a:ext cx="9827023" cy="4181449"/>
            <a:chOff x="-1388720" y="648903"/>
            <a:chExt cx="9827023" cy="4181449"/>
          </a:xfrm>
        </p:grpSpPr>
        <p:sp>
          <p:nvSpPr>
            <p:cNvPr id="231" name="Google Shape;839;p26">
              <a:extLst>
                <a:ext uri="{FF2B5EF4-FFF2-40B4-BE49-F238E27FC236}">
                  <a16:creationId xmlns:a16="http://schemas.microsoft.com/office/drawing/2014/main" id="{CB23FC7B-FCAA-ED2C-9CC3-2867CA114BDD}"/>
                </a:ext>
              </a:extLst>
            </p:cNvPr>
            <p:cNvSpPr/>
            <p:nvPr/>
          </p:nvSpPr>
          <p:spPr>
            <a:xfrm>
              <a:off x="2244569" y="815249"/>
              <a:ext cx="3957927" cy="3611192"/>
            </a:xfrm>
            <a:custGeom>
              <a:avLst/>
              <a:gdLst/>
              <a:ahLst/>
              <a:cxnLst/>
              <a:rect l="l" t="t" r="r" b="b"/>
              <a:pathLst>
                <a:path w="110419" h="95632" extrusionOk="0">
                  <a:moveTo>
                    <a:pt x="12359" y="1"/>
                  </a:moveTo>
                  <a:lnTo>
                    <a:pt x="0" y="21408"/>
                  </a:lnTo>
                  <a:lnTo>
                    <a:pt x="12359" y="42815"/>
                  </a:lnTo>
                  <a:lnTo>
                    <a:pt x="32683" y="42815"/>
                  </a:lnTo>
                  <a:lnTo>
                    <a:pt x="40660" y="56615"/>
                  </a:lnTo>
                  <a:lnTo>
                    <a:pt x="30492" y="74224"/>
                  </a:lnTo>
                  <a:lnTo>
                    <a:pt x="42851" y="95631"/>
                  </a:lnTo>
                  <a:lnTo>
                    <a:pt x="67568" y="95631"/>
                  </a:lnTo>
                  <a:lnTo>
                    <a:pt x="79927" y="74224"/>
                  </a:lnTo>
                  <a:lnTo>
                    <a:pt x="69759" y="56615"/>
                  </a:lnTo>
                  <a:lnTo>
                    <a:pt x="77736" y="42815"/>
                  </a:lnTo>
                  <a:lnTo>
                    <a:pt x="98060" y="42815"/>
                  </a:lnTo>
                  <a:lnTo>
                    <a:pt x="110419" y="21408"/>
                  </a:lnTo>
                  <a:lnTo>
                    <a:pt x="98060" y="1"/>
                  </a:lnTo>
                  <a:lnTo>
                    <a:pt x="73343" y="1"/>
                  </a:lnTo>
                  <a:lnTo>
                    <a:pt x="63175" y="17610"/>
                  </a:lnTo>
                  <a:lnTo>
                    <a:pt x="47232" y="17610"/>
                  </a:lnTo>
                  <a:lnTo>
                    <a:pt x="3707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2" name="Google Shape;840;p26">
              <a:extLst>
                <a:ext uri="{FF2B5EF4-FFF2-40B4-BE49-F238E27FC236}">
                  <a16:creationId xmlns:a16="http://schemas.microsoft.com/office/drawing/2014/main" id="{DF2470B1-42C9-E64B-3CFE-6F976A5D6161}"/>
                </a:ext>
              </a:extLst>
            </p:cNvPr>
            <p:cNvGrpSpPr/>
            <p:nvPr/>
          </p:nvGrpSpPr>
          <p:grpSpPr>
            <a:xfrm>
              <a:off x="-1388720" y="950012"/>
              <a:ext cx="5235117" cy="1329955"/>
              <a:chOff x="363557" y="1568576"/>
              <a:chExt cx="3934594" cy="948739"/>
            </a:xfrm>
          </p:grpSpPr>
          <p:sp>
            <p:nvSpPr>
              <p:cNvPr id="233" name="Google Shape;841;p26">
                <a:extLst>
                  <a:ext uri="{FF2B5EF4-FFF2-40B4-BE49-F238E27FC236}">
                    <a16:creationId xmlns:a16="http://schemas.microsoft.com/office/drawing/2014/main" id="{DA3A62A6-B285-F26C-4572-4D8C4ED3B3D7}"/>
                  </a:ext>
                </a:extLst>
              </p:cNvPr>
              <p:cNvSpPr/>
              <p:nvPr/>
            </p:nvSpPr>
            <p:spPr>
              <a:xfrm>
                <a:off x="3202744" y="1568576"/>
                <a:ext cx="1095407" cy="948739"/>
              </a:xfrm>
              <a:custGeom>
                <a:avLst/>
                <a:gdLst/>
                <a:ahLst/>
                <a:cxnLst/>
                <a:rect l="l" t="t" r="r" b="b"/>
                <a:pathLst>
                  <a:path w="40661" h="35220" extrusionOk="0">
                    <a:moveTo>
                      <a:pt x="10169" y="1"/>
                    </a:moveTo>
                    <a:lnTo>
                      <a:pt x="1" y="17610"/>
                    </a:lnTo>
                    <a:lnTo>
                      <a:pt x="10169" y="35219"/>
                    </a:lnTo>
                    <a:lnTo>
                      <a:pt x="30504" y="35219"/>
                    </a:lnTo>
                    <a:lnTo>
                      <a:pt x="40660" y="17610"/>
                    </a:lnTo>
                    <a:lnTo>
                      <a:pt x="30504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Google Shape;842;p26">
                <a:extLst>
                  <a:ext uri="{FF2B5EF4-FFF2-40B4-BE49-F238E27FC236}">
                    <a16:creationId xmlns:a16="http://schemas.microsoft.com/office/drawing/2014/main" id="{7B5F03AE-7C9F-A2FF-79A5-ACCCD77AD892}"/>
                  </a:ext>
                </a:extLst>
              </p:cNvPr>
              <p:cNvSpPr txBox="1"/>
              <p:nvPr/>
            </p:nvSpPr>
            <p:spPr>
              <a:xfrm>
                <a:off x="363557" y="1820237"/>
                <a:ext cx="2568768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Fira Sans Extra Condensed Medium"/>
                  </a:rPr>
                  <a:t>Atuação Docente</a:t>
                </a:r>
                <a:endParaRPr kumimoji="0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endParaRPr>
              </a:p>
            </p:txBody>
          </p:sp>
        </p:grpSp>
        <p:grpSp>
          <p:nvGrpSpPr>
            <p:cNvPr id="237" name="Google Shape;845;p26">
              <a:extLst>
                <a:ext uri="{FF2B5EF4-FFF2-40B4-BE49-F238E27FC236}">
                  <a16:creationId xmlns:a16="http://schemas.microsoft.com/office/drawing/2014/main" id="{72AD6D08-B2A5-94FB-C786-1D06D69BD284}"/>
                </a:ext>
              </a:extLst>
            </p:cNvPr>
            <p:cNvGrpSpPr/>
            <p:nvPr/>
          </p:nvGrpSpPr>
          <p:grpSpPr>
            <a:xfrm>
              <a:off x="4612912" y="648903"/>
              <a:ext cx="3825391" cy="1615830"/>
              <a:chOff x="4845900" y="1364644"/>
              <a:chExt cx="2875076" cy="1152671"/>
            </a:xfrm>
          </p:grpSpPr>
          <p:sp>
            <p:nvSpPr>
              <p:cNvPr id="238" name="Google Shape;846;p26">
                <a:extLst>
                  <a:ext uri="{FF2B5EF4-FFF2-40B4-BE49-F238E27FC236}">
                    <a16:creationId xmlns:a16="http://schemas.microsoft.com/office/drawing/2014/main" id="{72C18B7F-D701-0AD3-F6ED-F6A4B3A3E874}"/>
                  </a:ext>
                </a:extLst>
              </p:cNvPr>
              <p:cNvSpPr/>
              <p:nvPr/>
            </p:nvSpPr>
            <p:spPr>
              <a:xfrm>
                <a:off x="4845900" y="1568576"/>
                <a:ext cx="1095084" cy="948739"/>
              </a:xfrm>
              <a:custGeom>
                <a:avLst/>
                <a:gdLst/>
                <a:ahLst/>
                <a:cxnLst/>
                <a:rect l="l" t="t" r="r" b="b"/>
                <a:pathLst>
                  <a:path w="40649" h="35220" extrusionOk="0">
                    <a:moveTo>
                      <a:pt x="10156" y="1"/>
                    </a:moveTo>
                    <a:lnTo>
                      <a:pt x="0" y="17610"/>
                    </a:lnTo>
                    <a:lnTo>
                      <a:pt x="10156" y="35219"/>
                    </a:lnTo>
                    <a:lnTo>
                      <a:pt x="30492" y="35219"/>
                    </a:lnTo>
                    <a:lnTo>
                      <a:pt x="40648" y="17610"/>
                    </a:lnTo>
                    <a:lnTo>
                      <a:pt x="30492" y="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Google Shape;847;p26">
                <a:extLst>
                  <a:ext uri="{FF2B5EF4-FFF2-40B4-BE49-F238E27FC236}">
                    <a16:creationId xmlns:a16="http://schemas.microsoft.com/office/drawing/2014/main" id="{5541C189-8FCA-9395-C251-56BD1DDE6DC6}"/>
                  </a:ext>
                </a:extLst>
              </p:cNvPr>
              <p:cNvSpPr txBox="1"/>
              <p:nvPr/>
            </p:nvSpPr>
            <p:spPr>
              <a:xfrm>
                <a:off x="5836376" y="1364644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sz="2000" b="1" dirty="0">
                    <a:solidFill>
                      <a:schemeClr val="tx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r>
                  <a:rPr kumimoji="0" lang="e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rientação</a:t>
                </a:r>
                <a:endParaRPr kumimoji="0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42" name="Google Shape;850;p26">
              <a:extLst>
                <a:ext uri="{FF2B5EF4-FFF2-40B4-BE49-F238E27FC236}">
                  <a16:creationId xmlns:a16="http://schemas.microsoft.com/office/drawing/2014/main" id="{7FB4BB1C-8F7A-AF51-ACC7-B1AD8ACAC93F}"/>
                </a:ext>
              </a:extLst>
            </p:cNvPr>
            <p:cNvSpPr/>
            <p:nvPr/>
          </p:nvSpPr>
          <p:spPr>
            <a:xfrm>
              <a:off x="3495008" y="2984997"/>
              <a:ext cx="1457048" cy="1329955"/>
            </a:xfrm>
            <a:custGeom>
              <a:avLst/>
              <a:gdLst/>
              <a:ahLst/>
              <a:cxnLst/>
              <a:rect l="l" t="t" r="r" b="b"/>
              <a:pathLst>
                <a:path w="40649" h="35220" extrusionOk="0">
                  <a:moveTo>
                    <a:pt x="10156" y="1"/>
                  </a:moveTo>
                  <a:lnTo>
                    <a:pt x="0" y="17610"/>
                  </a:lnTo>
                  <a:lnTo>
                    <a:pt x="10156" y="35219"/>
                  </a:lnTo>
                  <a:lnTo>
                    <a:pt x="30492" y="35219"/>
                  </a:lnTo>
                  <a:lnTo>
                    <a:pt x="40648" y="17610"/>
                  </a:lnTo>
                  <a:lnTo>
                    <a:pt x="30492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847;p26">
              <a:extLst>
                <a:ext uri="{FF2B5EF4-FFF2-40B4-BE49-F238E27FC236}">
                  <a16:creationId xmlns:a16="http://schemas.microsoft.com/office/drawing/2014/main" id="{DAFEEF87-0487-9993-12D8-73B17858B753}"/>
                </a:ext>
              </a:extLst>
            </p:cNvPr>
            <p:cNvSpPr txBox="1"/>
            <p:nvPr/>
          </p:nvSpPr>
          <p:spPr>
            <a:xfrm>
              <a:off x="1965960" y="4552701"/>
              <a:ext cx="3581400" cy="277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Atividades de Docência na Pós-Graduação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  <p:sp>
          <p:nvSpPr>
            <p:cNvPr id="5" name="Google Shape;847;p26">
              <a:extLst>
                <a:ext uri="{FF2B5EF4-FFF2-40B4-BE49-F238E27FC236}">
                  <a16:creationId xmlns:a16="http://schemas.microsoft.com/office/drawing/2014/main" id="{B94A1BC9-83AB-D25F-C691-263B5F7FC155}"/>
                </a:ext>
              </a:extLst>
            </p:cNvPr>
            <p:cNvSpPr txBox="1"/>
            <p:nvPr/>
          </p:nvSpPr>
          <p:spPr>
            <a:xfrm>
              <a:off x="3335416" y="2041354"/>
              <a:ext cx="1788478" cy="59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1800" b="1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Alinhamento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7" name="Google Shape;5318;p53">
              <a:extLst>
                <a:ext uri="{FF2B5EF4-FFF2-40B4-BE49-F238E27FC236}">
                  <a16:creationId xmlns:a16="http://schemas.microsoft.com/office/drawing/2014/main" id="{993B5769-6EB0-6153-DEA7-7A3AA2B9F807}"/>
                </a:ext>
              </a:extLst>
            </p:cNvPr>
            <p:cNvGrpSpPr/>
            <p:nvPr/>
          </p:nvGrpSpPr>
          <p:grpSpPr>
            <a:xfrm>
              <a:off x="4979429" y="1145134"/>
              <a:ext cx="724013" cy="769959"/>
              <a:chOff x="583100" y="3982600"/>
              <a:chExt cx="296175" cy="296175"/>
            </a:xfrm>
            <a:solidFill>
              <a:schemeClr val="tx1"/>
            </a:solidFill>
          </p:grpSpPr>
          <p:sp>
            <p:nvSpPr>
              <p:cNvPr id="8" name="Google Shape;5319;p53">
                <a:extLst>
                  <a:ext uri="{FF2B5EF4-FFF2-40B4-BE49-F238E27FC236}">
                    <a16:creationId xmlns:a16="http://schemas.microsoft.com/office/drawing/2014/main" id="{4CADEBEE-48DD-D70D-4174-D2B388022519}"/>
                  </a:ext>
                </a:extLst>
              </p:cNvPr>
              <p:cNvSpPr/>
              <p:nvPr/>
            </p:nvSpPr>
            <p:spPr>
              <a:xfrm>
                <a:off x="694925" y="3982600"/>
                <a:ext cx="709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742" extrusionOk="0">
                    <a:moveTo>
                      <a:pt x="1419" y="1"/>
                    </a:moveTo>
                    <a:cubicBezTo>
                      <a:pt x="631" y="1"/>
                      <a:pt x="1" y="599"/>
                      <a:pt x="1" y="1355"/>
                    </a:cubicBezTo>
                    <a:cubicBezTo>
                      <a:pt x="1" y="2143"/>
                      <a:pt x="631" y="2742"/>
                      <a:pt x="1419" y="2742"/>
                    </a:cubicBezTo>
                    <a:cubicBezTo>
                      <a:pt x="2206" y="2742"/>
                      <a:pt x="2836" y="2143"/>
                      <a:pt x="2836" y="1355"/>
                    </a:cubicBezTo>
                    <a:cubicBezTo>
                      <a:pt x="2836" y="599"/>
                      <a:pt x="2206" y="1"/>
                      <a:pt x="14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320;p53">
                <a:extLst>
                  <a:ext uri="{FF2B5EF4-FFF2-40B4-BE49-F238E27FC236}">
                    <a16:creationId xmlns:a16="http://schemas.microsoft.com/office/drawing/2014/main" id="{90F8E8C2-06F4-92CF-F13D-106F95A3B3EB}"/>
                  </a:ext>
                </a:extLst>
              </p:cNvPr>
              <p:cNvSpPr/>
              <p:nvPr/>
            </p:nvSpPr>
            <p:spPr>
              <a:xfrm>
                <a:off x="609075" y="4139350"/>
                <a:ext cx="69350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1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321;p53">
                <a:extLst>
                  <a:ext uri="{FF2B5EF4-FFF2-40B4-BE49-F238E27FC236}">
                    <a16:creationId xmlns:a16="http://schemas.microsoft.com/office/drawing/2014/main" id="{194B9BF9-270D-809D-CE9B-66D2517DF851}"/>
                  </a:ext>
                </a:extLst>
              </p:cNvPr>
              <p:cNvSpPr/>
              <p:nvPr/>
            </p:nvSpPr>
            <p:spPr>
              <a:xfrm>
                <a:off x="783925" y="4140125"/>
                <a:ext cx="685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42" extrusionOk="0">
                    <a:moveTo>
                      <a:pt x="1356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1" y="2111"/>
                      <a:pt x="631" y="2741"/>
                      <a:pt x="1356" y="2741"/>
                    </a:cubicBezTo>
                    <a:cubicBezTo>
                      <a:pt x="2112" y="2741"/>
                      <a:pt x="2742" y="2111"/>
                      <a:pt x="2742" y="1387"/>
                    </a:cubicBezTo>
                    <a:cubicBezTo>
                      <a:pt x="2742" y="631"/>
                      <a:pt x="2112" y="1"/>
                      <a:pt x="13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322;p53">
                <a:extLst>
                  <a:ext uri="{FF2B5EF4-FFF2-40B4-BE49-F238E27FC236}">
                    <a16:creationId xmlns:a16="http://schemas.microsoft.com/office/drawing/2014/main" id="{86BB3107-E58F-03DB-3249-15F674C26688}"/>
                  </a:ext>
                </a:extLst>
              </p:cNvPr>
              <p:cNvSpPr/>
              <p:nvPr/>
            </p:nvSpPr>
            <p:spPr>
              <a:xfrm>
                <a:off x="583100" y="4207075"/>
                <a:ext cx="122100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68" extrusionOk="0">
                    <a:moveTo>
                      <a:pt x="819" y="0"/>
                    </a:moveTo>
                    <a:cubicBezTo>
                      <a:pt x="347" y="442"/>
                      <a:pt x="0" y="1072"/>
                      <a:pt x="0" y="1796"/>
                    </a:cubicBezTo>
                    <a:lnTo>
                      <a:pt x="0" y="2521"/>
                    </a:lnTo>
                    <a:cubicBezTo>
                      <a:pt x="0" y="2710"/>
                      <a:pt x="158" y="2867"/>
                      <a:pt x="347" y="2867"/>
                    </a:cubicBezTo>
                    <a:lnTo>
                      <a:pt x="4505" y="2867"/>
                    </a:lnTo>
                    <a:cubicBezTo>
                      <a:pt x="4726" y="2867"/>
                      <a:pt x="4883" y="2710"/>
                      <a:pt x="4883" y="2521"/>
                    </a:cubicBezTo>
                    <a:lnTo>
                      <a:pt x="4883" y="1796"/>
                    </a:lnTo>
                    <a:cubicBezTo>
                      <a:pt x="4883" y="1103"/>
                      <a:pt x="4568" y="442"/>
                      <a:pt x="4033" y="0"/>
                    </a:cubicBezTo>
                    <a:cubicBezTo>
                      <a:pt x="3655" y="473"/>
                      <a:pt x="3088" y="788"/>
                      <a:pt x="2426" y="788"/>
                    </a:cubicBezTo>
                    <a:cubicBezTo>
                      <a:pt x="1796" y="788"/>
                      <a:pt x="1197" y="473"/>
                      <a:pt x="8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323;p53">
                <a:extLst>
                  <a:ext uri="{FF2B5EF4-FFF2-40B4-BE49-F238E27FC236}">
                    <a16:creationId xmlns:a16="http://schemas.microsoft.com/office/drawing/2014/main" id="{A1087B60-9ABB-7576-B9A2-D526BFE14F3A}"/>
                  </a:ext>
                </a:extLst>
              </p:cNvPr>
              <p:cNvSpPr/>
              <p:nvPr/>
            </p:nvSpPr>
            <p:spPr>
              <a:xfrm>
                <a:off x="669725" y="4049550"/>
                <a:ext cx="1229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2899" extrusionOk="0">
                    <a:moveTo>
                      <a:pt x="851" y="1"/>
                    </a:moveTo>
                    <a:cubicBezTo>
                      <a:pt x="347" y="442"/>
                      <a:pt x="1" y="1103"/>
                      <a:pt x="1" y="1796"/>
                    </a:cubicBezTo>
                    <a:lnTo>
                      <a:pt x="1" y="2552"/>
                    </a:lnTo>
                    <a:cubicBezTo>
                      <a:pt x="1" y="2741"/>
                      <a:pt x="158" y="2899"/>
                      <a:pt x="347" y="2899"/>
                    </a:cubicBezTo>
                    <a:lnTo>
                      <a:pt x="4537" y="2899"/>
                    </a:lnTo>
                    <a:cubicBezTo>
                      <a:pt x="4758" y="2899"/>
                      <a:pt x="4915" y="2741"/>
                      <a:pt x="4915" y="2552"/>
                    </a:cubicBezTo>
                    <a:lnTo>
                      <a:pt x="4915" y="1796"/>
                    </a:lnTo>
                    <a:cubicBezTo>
                      <a:pt x="4915" y="1103"/>
                      <a:pt x="4600" y="442"/>
                      <a:pt x="4065" y="1"/>
                    </a:cubicBezTo>
                    <a:cubicBezTo>
                      <a:pt x="3687" y="473"/>
                      <a:pt x="3088" y="788"/>
                      <a:pt x="2458" y="788"/>
                    </a:cubicBezTo>
                    <a:cubicBezTo>
                      <a:pt x="1828" y="788"/>
                      <a:pt x="1198" y="473"/>
                      <a:pt x="8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324;p53">
                <a:extLst>
                  <a:ext uri="{FF2B5EF4-FFF2-40B4-BE49-F238E27FC236}">
                    <a16:creationId xmlns:a16="http://schemas.microsoft.com/office/drawing/2014/main" id="{21D26ED0-3A88-50BB-F880-0EDDD52D8C45}"/>
                  </a:ext>
                </a:extLst>
              </p:cNvPr>
              <p:cNvSpPr/>
              <p:nvPr/>
            </p:nvSpPr>
            <p:spPr>
              <a:xfrm>
                <a:off x="757150" y="4207075"/>
                <a:ext cx="1221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2868" extrusionOk="0">
                    <a:moveTo>
                      <a:pt x="820" y="0"/>
                    </a:moveTo>
                    <a:cubicBezTo>
                      <a:pt x="316" y="442"/>
                      <a:pt x="1" y="1103"/>
                      <a:pt x="1" y="1796"/>
                    </a:cubicBezTo>
                    <a:lnTo>
                      <a:pt x="1" y="2521"/>
                    </a:lnTo>
                    <a:cubicBezTo>
                      <a:pt x="1" y="2710"/>
                      <a:pt x="158" y="2867"/>
                      <a:pt x="347" y="2867"/>
                    </a:cubicBezTo>
                    <a:lnTo>
                      <a:pt x="4506" y="2867"/>
                    </a:lnTo>
                    <a:cubicBezTo>
                      <a:pt x="4727" y="2867"/>
                      <a:pt x="4884" y="2710"/>
                      <a:pt x="4884" y="2521"/>
                    </a:cubicBezTo>
                    <a:lnTo>
                      <a:pt x="4884" y="1796"/>
                    </a:lnTo>
                    <a:cubicBezTo>
                      <a:pt x="4884" y="1103"/>
                      <a:pt x="4569" y="442"/>
                      <a:pt x="4033" y="0"/>
                    </a:cubicBezTo>
                    <a:cubicBezTo>
                      <a:pt x="3655" y="473"/>
                      <a:pt x="3088" y="788"/>
                      <a:pt x="2427" y="788"/>
                    </a:cubicBezTo>
                    <a:cubicBezTo>
                      <a:pt x="1797" y="788"/>
                      <a:pt x="1198" y="473"/>
                      <a:pt x="8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325;p53">
                <a:extLst>
                  <a:ext uri="{FF2B5EF4-FFF2-40B4-BE49-F238E27FC236}">
                    <a16:creationId xmlns:a16="http://schemas.microsoft.com/office/drawing/2014/main" id="{C711203A-FB6E-C0E2-24F0-7D37938BB4C5}"/>
                  </a:ext>
                </a:extLst>
              </p:cNvPr>
              <p:cNvSpPr/>
              <p:nvPr/>
            </p:nvSpPr>
            <p:spPr>
              <a:xfrm>
                <a:off x="691775" y="4139350"/>
                <a:ext cx="772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584" extrusionOk="0">
                    <a:moveTo>
                      <a:pt x="1198" y="0"/>
                    </a:moveTo>
                    <a:lnTo>
                      <a:pt x="1198" y="882"/>
                    </a:lnTo>
                    <a:lnTo>
                      <a:pt x="1" y="2079"/>
                    </a:lnTo>
                    <a:cubicBezTo>
                      <a:pt x="221" y="2237"/>
                      <a:pt x="284" y="2300"/>
                      <a:pt x="473" y="2583"/>
                    </a:cubicBezTo>
                    <a:lnTo>
                      <a:pt x="1545" y="1575"/>
                    </a:lnTo>
                    <a:lnTo>
                      <a:pt x="2616" y="2583"/>
                    </a:lnTo>
                    <a:cubicBezTo>
                      <a:pt x="2773" y="2394"/>
                      <a:pt x="2931" y="2237"/>
                      <a:pt x="3088" y="2111"/>
                    </a:cubicBezTo>
                    <a:lnTo>
                      <a:pt x="1891" y="882"/>
                    </a:lnTo>
                    <a:lnTo>
                      <a:pt x="18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5364;p53">
              <a:extLst>
                <a:ext uri="{FF2B5EF4-FFF2-40B4-BE49-F238E27FC236}">
                  <a16:creationId xmlns:a16="http://schemas.microsoft.com/office/drawing/2014/main" id="{E76D58CE-978A-9BD2-907E-B3525E6EDA09}"/>
                </a:ext>
              </a:extLst>
            </p:cNvPr>
            <p:cNvGrpSpPr/>
            <p:nvPr/>
          </p:nvGrpSpPr>
          <p:grpSpPr>
            <a:xfrm>
              <a:off x="3940620" y="3444797"/>
              <a:ext cx="565823" cy="558054"/>
              <a:chOff x="946175" y="3253275"/>
              <a:chExt cx="298550" cy="296150"/>
            </a:xfrm>
            <a:solidFill>
              <a:schemeClr val="tx1"/>
            </a:solidFill>
          </p:grpSpPr>
          <p:sp>
            <p:nvSpPr>
              <p:cNvPr id="16" name="Google Shape;5365;p53">
                <a:extLst>
                  <a:ext uri="{FF2B5EF4-FFF2-40B4-BE49-F238E27FC236}">
                    <a16:creationId xmlns:a16="http://schemas.microsoft.com/office/drawing/2014/main" id="{8D423622-4746-3FCD-980C-03CFE212C71F}"/>
                  </a:ext>
                </a:extLst>
              </p:cNvPr>
              <p:cNvSpPr/>
              <p:nvPr/>
            </p:nvSpPr>
            <p:spPr>
              <a:xfrm>
                <a:off x="946175" y="3253275"/>
                <a:ext cx="209550" cy="261500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10460" extrusionOk="0">
                    <a:moveTo>
                      <a:pt x="348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0113"/>
                    </a:lnTo>
                    <a:cubicBezTo>
                      <a:pt x="1" y="10302"/>
                      <a:pt x="158" y="10460"/>
                      <a:pt x="348" y="10460"/>
                    </a:cubicBezTo>
                    <a:lnTo>
                      <a:pt x="694" y="10460"/>
                    </a:lnTo>
                    <a:lnTo>
                      <a:pt x="694" y="3875"/>
                    </a:lnTo>
                    <a:cubicBezTo>
                      <a:pt x="694" y="3623"/>
                      <a:pt x="820" y="3340"/>
                      <a:pt x="1009" y="3151"/>
                    </a:cubicBezTo>
                    <a:lnTo>
                      <a:pt x="3151" y="1008"/>
                    </a:lnTo>
                    <a:cubicBezTo>
                      <a:pt x="3340" y="819"/>
                      <a:pt x="3624" y="693"/>
                      <a:pt x="3908" y="693"/>
                    </a:cubicBezTo>
                    <a:lnTo>
                      <a:pt x="8381" y="693"/>
                    </a:lnTo>
                    <a:lnTo>
                      <a:pt x="8381" y="347"/>
                    </a:lnTo>
                    <a:cubicBezTo>
                      <a:pt x="8381" y="158"/>
                      <a:pt x="8224" y="0"/>
                      <a:pt x="80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366;p53">
                <a:extLst>
                  <a:ext uri="{FF2B5EF4-FFF2-40B4-BE49-F238E27FC236}">
                    <a16:creationId xmlns:a16="http://schemas.microsoft.com/office/drawing/2014/main" id="{15F28D4B-FE07-0F84-1B14-9F51F7F4727D}"/>
                  </a:ext>
                </a:extLst>
              </p:cNvPr>
              <p:cNvSpPr/>
              <p:nvPr/>
            </p:nvSpPr>
            <p:spPr>
              <a:xfrm>
                <a:off x="986350" y="3293425"/>
                <a:ext cx="4730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923" extrusionOk="0">
                    <a:moveTo>
                      <a:pt x="1891" y="1"/>
                    </a:moveTo>
                    <a:lnTo>
                      <a:pt x="1" y="1923"/>
                    </a:lnTo>
                    <a:lnTo>
                      <a:pt x="1891" y="1923"/>
                    </a:lnTo>
                    <a:lnTo>
                      <a:pt x="189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367;p53">
                <a:extLst>
                  <a:ext uri="{FF2B5EF4-FFF2-40B4-BE49-F238E27FC236}">
                    <a16:creationId xmlns:a16="http://schemas.microsoft.com/office/drawing/2014/main" id="{A77747F6-EA9B-DBDD-7AA2-FEB516A01E4F}"/>
                  </a:ext>
                </a:extLst>
              </p:cNvPr>
              <p:cNvSpPr/>
              <p:nvPr/>
            </p:nvSpPr>
            <p:spPr>
              <a:xfrm>
                <a:off x="1051725" y="3359600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cubicBezTo>
                      <a:pt x="1" y="3749"/>
                      <a:pt x="1103" y="4852"/>
                      <a:pt x="2427" y="4852"/>
                    </a:cubicBezTo>
                    <a:cubicBezTo>
                      <a:pt x="3781" y="4852"/>
                      <a:pt x="4884" y="3749"/>
                      <a:pt x="4884" y="2426"/>
                    </a:cubicBez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368;p53">
                <a:extLst>
                  <a:ext uri="{FF2B5EF4-FFF2-40B4-BE49-F238E27FC236}">
                    <a16:creationId xmlns:a16="http://schemas.microsoft.com/office/drawing/2014/main" id="{DAE1591D-FA63-6B3C-56AF-2511BA5A8DB6}"/>
                  </a:ext>
                </a:extLst>
              </p:cNvPr>
              <p:cNvSpPr/>
              <p:nvPr/>
            </p:nvSpPr>
            <p:spPr>
              <a:xfrm>
                <a:off x="980050" y="3289500"/>
                <a:ext cx="192200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9704" extrusionOk="0">
                    <a:moveTo>
                      <a:pt x="2868" y="0"/>
                    </a:moveTo>
                    <a:lnTo>
                      <a:pt x="2868" y="2426"/>
                    </a:lnTo>
                    <a:cubicBezTo>
                      <a:pt x="2868" y="2647"/>
                      <a:pt x="2679" y="2804"/>
                      <a:pt x="2490" y="2804"/>
                    </a:cubicBezTo>
                    <a:lnTo>
                      <a:pt x="1" y="2804"/>
                    </a:lnTo>
                    <a:lnTo>
                      <a:pt x="1" y="9357"/>
                    </a:lnTo>
                    <a:cubicBezTo>
                      <a:pt x="1" y="9578"/>
                      <a:pt x="190" y="9704"/>
                      <a:pt x="379" y="9704"/>
                    </a:cubicBezTo>
                    <a:lnTo>
                      <a:pt x="7341" y="9704"/>
                    </a:lnTo>
                    <a:cubicBezTo>
                      <a:pt x="7467" y="9704"/>
                      <a:pt x="7593" y="9641"/>
                      <a:pt x="7625" y="9578"/>
                    </a:cubicBezTo>
                    <a:lnTo>
                      <a:pt x="6239" y="8192"/>
                    </a:lnTo>
                    <a:cubicBezTo>
                      <a:pt x="5924" y="8318"/>
                      <a:pt x="5609" y="8349"/>
                      <a:pt x="5262" y="8349"/>
                    </a:cubicBezTo>
                    <a:cubicBezTo>
                      <a:pt x="3529" y="8349"/>
                      <a:pt x="2143" y="6931"/>
                      <a:pt x="2143" y="5230"/>
                    </a:cubicBezTo>
                    <a:cubicBezTo>
                      <a:pt x="2143" y="3529"/>
                      <a:pt x="3561" y="2111"/>
                      <a:pt x="5262" y="2111"/>
                    </a:cubicBezTo>
                    <a:cubicBezTo>
                      <a:pt x="6239" y="2111"/>
                      <a:pt x="7121" y="2584"/>
                      <a:pt x="7688" y="3308"/>
                    </a:cubicBezTo>
                    <a:lnTo>
                      <a:pt x="7688" y="347"/>
                    </a:lnTo>
                    <a:cubicBezTo>
                      <a:pt x="7688" y="158"/>
                      <a:pt x="7530" y="0"/>
                      <a:pt x="73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369;p53">
                <a:extLst>
                  <a:ext uri="{FF2B5EF4-FFF2-40B4-BE49-F238E27FC236}">
                    <a16:creationId xmlns:a16="http://schemas.microsoft.com/office/drawing/2014/main" id="{7D84DA3B-34D5-70FA-E7B6-26359BB1F8B8}"/>
                  </a:ext>
                </a:extLst>
              </p:cNvPr>
              <p:cNvSpPr/>
              <p:nvPr/>
            </p:nvSpPr>
            <p:spPr>
              <a:xfrm>
                <a:off x="1154125" y="3460400"/>
                <a:ext cx="90600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561" extrusionOk="0">
                    <a:moveTo>
                      <a:pt x="977" y="1"/>
                    </a:moveTo>
                    <a:cubicBezTo>
                      <a:pt x="693" y="410"/>
                      <a:pt x="378" y="757"/>
                      <a:pt x="0" y="1009"/>
                    </a:cubicBezTo>
                    <a:lnTo>
                      <a:pt x="2363" y="3372"/>
                    </a:lnTo>
                    <a:cubicBezTo>
                      <a:pt x="2489" y="3498"/>
                      <a:pt x="2662" y="3561"/>
                      <a:pt x="2840" y="3561"/>
                    </a:cubicBezTo>
                    <a:cubicBezTo>
                      <a:pt x="3017" y="3561"/>
                      <a:pt x="3198" y="3498"/>
                      <a:pt x="3340" y="3372"/>
                    </a:cubicBezTo>
                    <a:cubicBezTo>
                      <a:pt x="3623" y="3088"/>
                      <a:pt x="3623" y="2647"/>
                      <a:pt x="3340" y="2364"/>
                    </a:cubicBez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4819;p52">
              <a:extLst>
                <a:ext uri="{FF2B5EF4-FFF2-40B4-BE49-F238E27FC236}">
                  <a16:creationId xmlns:a16="http://schemas.microsoft.com/office/drawing/2014/main" id="{277E4D56-F8A9-DA88-0C4C-F69B697BB07E}"/>
                </a:ext>
              </a:extLst>
            </p:cNvPr>
            <p:cNvGrpSpPr/>
            <p:nvPr/>
          </p:nvGrpSpPr>
          <p:grpSpPr>
            <a:xfrm>
              <a:off x="2756296" y="1314076"/>
              <a:ext cx="739407" cy="551421"/>
              <a:chOff x="-40378075" y="3267450"/>
              <a:chExt cx="317425" cy="289075"/>
            </a:xfrm>
            <a:solidFill>
              <a:schemeClr val="tx1"/>
            </a:solidFill>
          </p:grpSpPr>
          <p:sp>
            <p:nvSpPr>
              <p:cNvPr id="22" name="Google Shape;4820;p52">
                <a:extLst>
                  <a:ext uri="{FF2B5EF4-FFF2-40B4-BE49-F238E27FC236}">
                    <a16:creationId xmlns:a16="http://schemas.microsoft.com/office/drawing/2014/main" id="{08EF5B5A-AD12-31E6-FBC2-1787E9961BE1}"/>
                  </a:ext>
                </a:extLst>
              </p:cNvPr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821;p52">
                <a:extLst>
                  <a:ext uri="{FF2B5EF4-FFF2-40B4-BE49-F238E27FC236}">
                    <a16:creationId xmlns:a16="http://schemas.microsoft.com/office/drawing/2014/main" id="{A04C726B-ED37-4860-0684-A7288B5D4464}"/>
                  </a:ext>
                </a:extLst>
              </p:cNvPr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822;p52">
                <a:extLst>
                  <a:ext uri="{FF2B5EF4-FFF2-40B4-BE49-F238E27FC236}">
                    <a16:creationId xmlns:a16="http://schemas.microsoft.com/office/drawing/2014/main" id="{CC8242A7-9642-8C61-C3B1-CD97BB122AB5}"/>
                  </a:ext>
                </a:extLst>
              </p:cNvPr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823;p52">
                <a:extLst>
                  <a:ext uri="{FF2B5EF4-FFF2-40B4-BE49-F238E27FC236}">
                    <a16:creationId xmlns:a16="http://schemas.microsoft.com/office/drawing/2014/main" id="{8E508AB4-4AE3-D874-583E-BB5FACF865FA}"/>
                  </a:ext>
                </a:extLst>
              </p:cNvPr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379;p20">
            <a:extLst>
              <a:ext uri="{FF2B5EF4-FFF2-40B4-BE49-F238E27FC236}">
                <a16:creationId xmlns:a16="http://schemas.microsoft.com/office/drawing/2014/main" id="{68798823-88FD-7C97-9845-4CC26D288DE0}"/>
              </a:ext>
            </a:extLst>
          </p:cNvPr>
          <p:cNvSpPr txBox="1"/>
          <p:nvPr/>
        </p:nvSpPr>
        <p:spPr>
          <a:xfrm>
            <a:off x="82780" y="4775707"/>
            <a:ext cx="10547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Fonte: Currículo Lattes, março,2023/</a:t>
            </a:r>
            <a:r>
              <a:rPr lang="pt-BR" sz="1200" dirty="0">
                <a:solidFill>
                  <a:schemeClr val="tx1"/>
                </a:solidFill>
              </a:rPr>
              <a:t>documento sucupira</a:t>
            </a:r>
            <a:r>
              <a:rPr lang="pt-BR" sz="1200" dirty="0">
                <a:solidFill>
                  <a:schemeClr val="bg1"/>
                </a:solidFill>
              </a:rPr>
              <a:t> - </a:t>
            </a:r>
            <a:r>
              <a:rPr lang="pt-BR" sz="12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 - COELHO,W;ARAÚJO,M 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2"/>
          <p:cNvSpPr txBox="1">
            <a:spLocks noGrp="1"/>
          </p:cNvSpPr>
          <p:nvPr>
            <p:ph type="title"/>
          </p:nvPr>
        </p:nvSpPr>
        <p:spPr>
          <a:xfrm>
            <a:off x="710250" y="34770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Produção</a:t>
            </a:r>
            <a:r>
              <a:rPr lang="en" sz="2400" dirty="0"/>
              <a:t> docente (2021)- Linha 1: Educação Popular</a:t>
            </a:r>
            <a:endParaRPr sz="2400" dirty="0"/>
          </a:p>
        </p:txBody>
      </p:sp>
      <p:grpSp>
        <p:nvGrpSpPr>
          <p:cNvPr id="1333" name="Google Shape;1333;p42"/>
          <p:cNvGrpSpPr/>
          <p:nvPr/>
        </p:nvGrpSpPr>
        <p:grpSpPr>
          <a:xfrm>
            <a:off x="4645246" y="1868700"/>
            <a:ext cx="3480763" cy="1262700"/>
            <a:chOff x="4724400" y="1379350"/>
            <a:chExt cx="3480763" cy="1262700"/>
          </a:xfrm>
        </p:grpSpPr>
        <p:sp>
          <p:nvSpPr>
            <p:cNvPr id="1334" name="Google Shape;1334;p42"/>
            <p:cNvSpPr/>
            <p:nvPr/>
          </p:nvSpPr>
          <p:spPr>
            <a:xfrm>
              <a:off x="4724400" y="1379350"/>
              <a:ext cx="29130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5" name="Google Shape;1335;p42"/>
            <p:cNvSpPr txBox="1"/>
            <p:nvPr/>
          </p:nvSpPr>
          <p:spPr>
            <a:xfrm>
              <a:off x="5054016" y="1460086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Artigos publicados</a:t>
              </a:r>
              <a:endParaRPr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6" name="Google Shape;1336;p42"/>
            <p:cNvSpPr txBox="1"/>
            <p:nvPr/>
          </p:nvSpPr>
          <p:spPr>
            <a:xfrm>
              <a:off x="5238600" y="1714370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28 artigos publicados</a:t>
              </a:r>
              <a:endParaRPr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7753888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" y="0"/>
                  </a:moveTo>
                  <a:lnTo>
                    <a:pt x="1" y="7394"/>
                  </a:lnTo>
                  <a:cubicBezTo>
                    <a:pt x="1" y="12442"/>
                    <a:pt x="4097" y="16526"/>
                    <a:pt x="9133" y="16526"/>
                  </a:cubicBezTo>
                  <a:lnTo>
                    <a:pt x="18051" y="16526"/>
                  </a:lnTo>
                  <a:lnTo>
                    <a:pt x="18051" y="11216"/>
                  </a:lnTo>
                  <a:cubicBezTo>
                    <a:pt x="18051" y="5025"/>
                    <a:pt x="13026" y="0"/>
                    <a:pt x="6835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7007088" y="1509175"/>
              <a:ext cx="1198075" cy="873350"/>
            </a:xfrm>
            <a:custGeom>
              <a:avLst/>
              <a:gdLst/>
              <a:ahLst/>
              <a:cxnLst/>
              <a:rect l="l" t="t" r="r" b="b"/>
              <a:pathLst>
                <a:path w="47923" h="34934" extrusionOk="0">
                  <a:moveTo>
                    <a:pt x="18967" y="0"/>
                  </a:moveTo>
                  <a:lnTo>
                    <a:pt x="36" y="14883"/>
                  </a:lnTo>
                  <a:cubicBezTo>
                    <a:pt x="0" y="14907"/>
                    <a:pt x="0" y="14954"/>
                    <a:pt x="36" y="14978"/>
                  </a:cubicBezTo>
                  <a:lnTo>
                    <a:pt x="18967" y="29861"/>
                  </a:lnTo>
                  <a:lnTo>
                    <a:pt x="18967" y="23717"/>
                  </a:lnTo>
                  <a:lnTo>
                    <a:pt x="36707" y="23717"/>
                  </a:lnTo>
                  <a:cubicBezTo>
                    <a:pt x="42898" y="23717"/>
                    <a:pt x="47923" y="28742"/>
                    <a:pt x="47923" y="34933"/>
                  </a:cubicBezTo>
                  <a:lnTo>
                    <a:pt x="47923" y="16895"/>
                  </a:lnTo>
                  <a:cubicBezTo>
                    <a:pt x="47923" y="10692"/>
                    <a:pt x="42898" y="5680"/>
                    <a:pt x="36707" y="5680"/>
                  </a:cubicBezTo>
                  <a:lnTo>
                    <a:pt x="18967" y="5680"/>
                  </a:lnTo>
                  <a:lnTo>
                    <a:pt x="1896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49" name="Google Shape;1349;p42"/>
          <p:cNvGrpSpPr/>
          <p:nvPr/>
        </p:nvGrpSpPr>
        <p:grpSpPr>
          <a:xfrm>
            <a:off x="859709" y="1868700"/>
            <a:ext cx="3484612" cy="1262700"/>
            <a:chOff x="938863" y="1379350"/>
            <a:chExt cx="3484612" cy="1262700"/>
          </a:xfrm>
        </p:grpSpPr>
        <p:sp>
          <p:nvSpPr>
            <p:cNvPr id="1350" name="Google Shape;1350;p42"/>
            <p:cNvSpPr/>
            <p:nvPr/>
          </p:nvSpPr>
          <p:spPr>
            <a:xfrm>
              <a:off x="1502375" y="1379350"/>
              <a:ext cx="29211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1" name="Google Shape;1351;p42"/>
            <p:cNvSpPr txBox="1"/>
            <p:nvPr/>
          </p:nvSpPr>
          <p:spPr>
            <a:xfrm>
              <a:off x="2347867" y="1707803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7 professores(as)</a:t>
              </a:r>
              <a:endParaRPr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2" name="Google Shape;1352;p42"/>
            <p:cNvSpPr txBox="1"/>
            <p:nvPr/>
          </p:nvSpPr>
          <p:spPr>
            <a:xfrm>
              <a:off x="2348018" y="14547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Docentes</a:t>
              </a:r>
              <a:endParaRPr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938863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25"/>
                    <a:pt x="1" y="11216"/>
                  </a:cubicBezTo>
                  <a:lnTo>
                    <a:pt x="1" y="16526"/>
                  </a:lnTo>
                  <a:lnTo>
                    <a:pt x="8919" y="16526"/>
                  </a:lnTo>
                  <a:cubicBezTo>
                    <a:pt x="13955" y="16526"/>
                    <a:pt x="18051" y="12443"/>
                    <a:pt x="18051" y="7394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938863" y="150917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0"/>
                  </a:moveTo>
                  <a:lnTo>
                    <a:pt x="28957" y="5680"/>
                  </a:lnTo>
                  <a:lnTo>
                    <a:pt x="11216" y="5680"/>
                  </a:lnTo>
                  <a:cubicBezTo>
                    <a:pt x="5025" y="5680"/>
                    <a:pt x="1" y="10704"/>
                    <a:pt x="1" y="16895"/>
                  </a:cubicBezTo>
                  <a:lnTo>
                    <a:pt x="1" y="34933"/>
                  </a:lnTo>
                  <a:cubicBezTo>
                    <a:pt x="1" y="28742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1"/>
                  </a:lnTo>
                  <a:lnTo>
                    <a:pt x="47888" y="14978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58" name="Google Shape;1358;p42"/>
          <p:cNvGrpSpPr/>
          <p:nvPr/>
        </p:nvGrpSpPr>
        <p:grpSpPr>
          <a:xfrm>
            <a:off x="859709" y="3417450"/>
            <a:ext cx="3484712" cy="1262700"/>
            <a:chOff x="938863" y="2928100"/>
            <a:chExt cx="3484712" cy="1262700"/>
          </a:xfrm>
        </p:grpSpPr>
        <p:sp>
          <p:nvSpPr>
            <p:cNvPr id="1359" name="Google Shape;1359;p42"/>
            <p:cNvSpPr/>
            <p:nvPr/>
          </p:nvSpPr>
          <p:spPr>
            <a:xfrm>
              <a:off x="1497375" y="2928100"/>
              <a:ext cx="29262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0" name="Google Shape;1360;p42"/>
            <p:cNvSpPr txBox="1"/>
            <p:nvPr/>
          </p:nvSpPr>
          <p:spPr>
            <a:xfrm>
              <a:off x="2239167" y="301837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i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Qualis </a:t>
              </a:r>
              <a:r>
                <a:rPr lang="en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A1-B4</a:t>
              </a:r>
              <a:endParaRPr b="1" i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1" name="Google Shape;1361;p42"/>
            <p:cNvSpPr txBox="1"/>
            <p:nvPr/>
          </p:nvSpPr>
          <p:spPr>
            <a:xfrm>
              <a:off x="2414175" y="3350362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23 artigos</a:t>
              </a:r>
              <a:endParaRPr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938863" y="364777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13"/>
                    <a:pt x="1" y="11217"/>
                  </a:cubicBezTo>
                  <a:lnTo>
                    <a:pt x="1" y="16527"/>
                  </a:lnTo>
                  <a:lnTo>
                    <a:pt x="8919" y="16527"/>
                  </a:lnTo>
                  <a:cubicBezTo>
                    <a:pt x="13955" y="16527"/>
                    <a:pt x="18051" y="12443"/>
                    <a:pt x="18051" y="7395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938863" y="305792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1"/>
                  </a:moveTo>
                  <a:lnTo>
                    <a:pt x="28957" y="5668"/>
                  </a:lnTo>
                  <a:lnTo>
                    <a:pt x="11216" y="5668"/>
                  </a:lnTo>
                  <a:cubicBezTo>
                    <a:pt x="5025" y="5668"/>
                    <a:pt x="1" y="10693"/>
                    <a:pt x="1" y="16896"/>
                  </a:cubicBezTo>
                  <a:lnTo>
                    <a:pt x="1" y="34934"/>
                  </a:lnTo>
                  <a:cubicBezTo>
                    <a:pt x="1" y="28730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2"/>
                  </a:lnTo>
                  <a:lnTo>
                    <a:pt x="47888" y="14979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A85B47-26C2-F40E-B7EB-97E279483FFC}"/>
              </a:ext>
            </a:extLst>
          </p:cNvPr>
          <p:cNvSpPr txBox="1"/>
          <p:nvPr/>
        </p:nvSpPr>
        <p:spPr>
          <a:xfrm>
            <a:off x="710251" y="851255"/>
            <a:ext cx="7723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Processos de educação popular nas políticas sociais e nos movimentos sociais, com ênfase na educação de jovens e adultos, saúde, economia solidária e extensão universitária.</a:t>
            </a:r>
            <a:endParaRPr lang="pt-BR" dirty="0">
              <a:latin typeface="Fira Sans Condensed" panose="020B05030500000200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E15122-FFA9-0CB1-988E-C95E05D7BB3E}"/>
              </a:ext>
            </a:extLst>
          </p:cNvPr>
          <p:cNvSpPr txBox="1"/>
          <p:nvPr/>
        </p:nvSpPr>
        <p:spPr>
          <a:xfrm>
            <a:off x="167640" y="4680150"/>
            <a:ext cx="8793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dirty="0"/>
              <a:t>Fonte: Currículo Lattes, março,2023/documento sucupira -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- COELHO,W;ARAÚJO,M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5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5"/>
          <p:cNvSpPr txBox="1">
            <a:spLocks noGrp="1"/>
          </p:cNvSpPr>
          <p:nvPr>
            <p:ph type="title"/>
          </p:nvPr>
        </p:nvSpPr>
        <p:spPr>
          <a:xfrm>
            <a:off x="3001452" y="114627"/>
            <a:ext cx="2965046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Fortalecimento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03" name="Google Shape;1003;p35"/>
          <p:cNvGrpSpPr/>
          <p:nvPr/>
        </p:nvGrpSpPr>
        <p:grpSpPr>
          <a:xfrm>
            <a:off x="717188" y="965106"/>
            <a:ext cx="2154965" cy="3482923"/>
            <a:chOff x="717188" y="1305350"/>
            <a:chExt cx="2154965" cy="3576706"/>
          </a:xfrm>
        </p:grpSpPr>
        <p:sp>
          <p:nvSpPr>
            <p:cNvPr id="1004" name="Google Shape;1004;p35"/>
            <p:cNvSpPr/>
            <p:nvPr/>
          </p:nvSpPr>
          <p:spPr>
            <a:xfrm>
              <a:off x="717188" y="3148605"/>
              <a:ext cx="2154965" cy="1733451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1568138" y="2543913"/>
              <a:ext cx="349475" cy="219700"/>
            </a:xfrm>
            <a:custGeom>
              <a:avLst/>
              <a:gdLst/>
              <a:ahLst/>
              <a:cxnLst/>
              <a:rect l="l" t="t" r="r" b="b"/>
              <a:pathLst>
                <a:path w="13979" h="8788" extrusionOk="0">
                  <a:moveTo>
                    <a:pt x="12181" y="536"/>
                  </a:moveTo>
                  <a:cubicBezTo>
                    <a:pt x="12502" y="536"/>
                    <a:pt x="12800" y="655"/>
                    <a:pt x="13038" y="870"/>
                  </a:cubicBezTo>
                  <a:cubicBezTo>
                    <a:pt x="13276" y="1096"/>
                    <a:pt x="13419" y="1406"/>
                    <a:pt x="13431" y="1739"/>
                  </a:cubicBezTo>
                  <a:cubicBezTo>
                    <a:pt x="13443" y="2084"/>
                    <a:pt x="13324" y="2394"/>
                    <a:pt x="13097" y="2644"/>
                  </a:cubicBezTo>
                  <a:lnTo>
                    <a:pt x="8251" y="7847"/>
                  </a:lnTo>
                  <a:cubicBezTo>
                    <a:pt x="8025" y="8097"/>
                    <a:pt x="7716" y="8240"/>
                    <a:pt x="7359" y="8252"/>
                  </a:cubicBezTo>
                  <a:cubicBezTo>
                    <a:pt x="7336" y="8254"/>
                    <a:pt x="7314" y="8254"/>
                    <a:pt x="7291" y="8254"/>
                  </a:cubicBezTo>
                  <a:cubicBezTo>
                    <a:pt x="7019" y="8254"/>
                    <a:pt x="6708" y="8127"/>
                    <a:pt x="6477" y="7918"/>
                  </a:cubicBezTo>
                  <a:lnTo>
                    <a:pt x="1120" y="2918"/>
                  </a:lnTo>
                  <a:cubicBezTo>
                    <a:pt x="620" y="2453"/>
                    <a:pt x="596" y="1656"/>
                    <a:pt x="1060" y="1156"/>
                  </a:cubicBezTo>
                  <a:cubicBezTo>
                    <a:pt x="1310" y="882"/>
                    <a:pt x="1644" y="751"/>
                    <a:pt x="1977" y="751"/>
                  </a:cubicBezTo>
                  <a:cubicBezTo>
                    <a:pt x="2286" y="751"/>
                    <a:pt x="2596" y="870"/>
                    <a:pt x="2834" y="1084"/>
                  </a:cubicBezTo>
                  <a:lnTo>
                    <a:pt x="7275" y="5227"/>
                  </a:lnTo>
                  <a:lnTo>
                    <a:pt x="11264" y="941"/>
                  </a:lnTo>
                  <a:cubicBezTo>
                    <a:pt x="11502" y="679"/>
                    <a:pt x="11823" y="536"/>
                    <a:pt x="12169" y="536"/>
                  </a:cubicBezTo>
                  <a:close/>
                  <a:moveTo>
                    <a:pt x="12169" y="1"/>
                  </a:moveTo>
                  <a:cubicBezTo>
                    <a:pt x="11680" y="13"/>
                    <a:pt x="11204" y="215"/>
                    <a:pt x="10871" y="572"/>
                  </a:cubicBezTo>
                  <a:lnTo>
                    <a:pt x="7239" y="4477"/>
                  </a:lnTo>
                  <a:lnTo>
                    <a:pt x="3203" y="703"/>
                  </a:lnTo>
                  <a:cubicBezTo>
                    <a:pt x="2857" y="380"/>
                    <a:pt x="2419" y="221"/>
                    <a:pt x="1982" y="221"/>
                  </a:cubicBezTo>
                  <a:cubicBezTo>
                    <a:pt x="1502" y="221"/>
                    <a:pt x="1022" y="412"/>
                    <a:pt x="667" y="786"/>
                  </a:cubicBezTo>
                  <a:cubicBezTo>
                    <a:pt x="0" y="1513"/>
                    <a:pt x="36" y="2644"/>
                    <a:pt x="762" y="3311"/>
                  </a:cubicBezTo>
                  <a:lnTo>
                    <a:pt x="6120" y="8299"/>
                  </a:lnTo>
                  <a:cubicBezTo>
                    <a:pt x="6442" y="8609"/>
                    <a:pt x="6882" y="8787"/>
                    <a:pt x="7275" y="8787"/>
                  </a:cubicBezTo>
                  <a:lnTo>
                    <a:pt x="7394" y="8787"/>
                  </a:lnTo>
                  <a:cubicBezTo>
                    <a:pt x="7870" y="8764"/>
                    <a:pt x="8311" y="8561"/>
                    <a:pt x="8644" y="8216"/>
                  </a:cubicBezTo>
                  <a:lnTo>
                    <a:pt x="13490" y="3001"/>
                  </a:lnTo>
                  <a:cubicBezTo>
                    <a:pt x="13812" y="2656"/>
                    <a:pt x="13978" y="2203"/>
                    <a:pt x="13966" y="1727"/>
                  </a:cubicBezTo>
                  <a:cubicBezTo>
                    <a:pt x="13943" y="1251"/>
                    <a:pt x="13740" y="810"/>
                    <a:pt x="13395" y="477"/>
                  </a:cubicBezTo>
                  <a:cubicBezTo>
                    <a:pt x="13062" y="167"/>
                    <a:pt x="12621" y="13"/>
                    <a:pt x="1216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1568738" y="2797813"/>
              <a:ext cx="349175" cy="218800"/>
            </a:xfrm>
            <a:custGeom>
              <a:avLst/>
              <a:gdLst/>
              <a:ahLst/>
              <a:cxnLst/>
              <a:rect l="l" t="t" r="r" b="b"/>
              <a:pathLst>
                <a:path w="13967" h="8752" extrusionOk="0">
                  <a:moveTo>
                    <a:pt x="12168" y="548"/>
                  </a:moveTo>
                  <a:cubicBezTo>
                    <a:pt x="12479" y="548"/>
                    <a:pt x="12791" y="658"/>
                    <a:pt x="13026" y="882"/>
                  </a:cubicBezTo>
                  <a:cubicBezTo>
                    <a:pt x="13276" y="1108"/>
                    <a:pt x="13419" y="1417"/>
                    <a:pt x="13419" y="1751"/>
                  </a:cubicBezTo>
                  <a:cubicBezTo>
                    <a:pt x="13431" y="2084"/>
                    <a:pt x="13311" y="2406"/>
                    <a:pt x="13085" y="2644"/>
                  </a:cubicBezTo>
                  <a:lnTo>
                    <a:pt x="8204" y="7823"/>
                  </a:lnTo>
                  <a:cubicBezTo>
                    <a:pt x="7977" y="8073"/>
                    <a:pt x="7668" y="8204"/>
                    <a:pt x="7311" y="8216"/>
                  </a:cubicBezTo>
                  <a:cubicBezTo>
                    <a:pt x="7281" y="8220"/>
                    <a:pt x="7251" y="8221"/>
                    <a:pt x="7221" y="8221"/>
                  </a:cubicBezTo>
                  <a:cubicBezTo>
                    <a:pt x="6955" y="8221"/>
                    <a:pt x="6654" y="8086"/>
                    <a:pt x="6430" y="7883"/>
                  </a:cubicBezTo>
                  <a:lnTo>
                    <a:pt x="1108" y="2858"/>
                  </a:lnTo>
                  <a:cubicBezTo>
                    <a:pt x="607" y="2382"/>
                    <a:pt x="584" y="1584"/>
                    <a:pt x="1060" y="1084"/>
                  </a:cubicBezTo>
                  <a:cubicBezTo>
                    <a:pt x="1310" y="822"/>
                    <a:pt x="1631" y="691"/>
                    <a:pt x="1977" y="691"/>
                  </a:cubicBezTo>
                  <a:cubicBezTo>
                    <a:pt x="2274" y="691"/>
                    <a:pt x="2584" y="798"/>
                    <a:pt x="2834" y="1025"/>
                  </a:cubicBezTo>
                  <a:lnTo>
                    <a:pt x="7239" y="5192"/>
                  </a:lnTo>
                  <a:lnTo>
                    <a:pt x="11264" y="929"/>
                  </a:lnTo>
                  <a:cubicBezTo>
                    <a:pt x="11498" y="676"/>
                    <a:pt x="11832" y="548"/>
                    <a:pt x="12168" y="548"/>
                  </a:cubicBezTo>
                  <a:close/>
                  <a:moveTo>
                    <a:pt x="12168" y="1"/>
                  </a:moveTo>
                  <a:cubicBezTo>
                    <a:pt x="11680" y="1"/>
                    <a:pt x="11204" y="203"/>
                    <a:pt x="10871" y="560"/>
                  </a:cubicBezTo>
                  <a:lnTo>
                    <a:pt x="7215" y="4442"/>
                  </a:lnTo>
                  <a:lnTo>
                    <a:pt x="3191" y="644"/>
                  </a:lnTo>
                  <a:cubicBezTo>
                    <a:pt x="2848" y="317"/>
                    <a:pt x="2408" y="156"/>
                    <a:pt x="1968" y="156"/>
                  </a:cubicBezTo>
                  <a:cubicBezTo>
                    <a:pt x="1494" y="156"/>
                    <a:pt x="1019" y="344"/>
                    <a:pt x="667" y="715"/>
                  </a:cubicBezTo>
                  <a:cubicBezTo>
                    <a:pt x="0" y="1429"/>
                    <a:pt x="24" y="2560"/>
                    <a:pt x="738" y="3239"/>
                  </a:cubicBezTo>
                  <a:lnTo>
                    <a:pt x="6072" y="8264"/>
                  </a:lnTo>
                  <a:cubicBezTo>
                    <a:pt x="6394" y="8573"/>
                    <a:pt x="6834" y="8752"/>
                    <a:pt x="7239" y="8752"/>
                  </a:cubicBezTo>
                  <a:lnTo>
                    <a:pt x="7346" y="8752"/>
                  </a:lnTo>
                  <a:cubicBezTo>
                    <a:pt x="7823" y="8740"/>
                    <a:pt x="8263" y="8537"/>
                    <a:pt x="8597" y="8192"/>
                  </a:cubicBezTo>
                  <a:lnTo>
                    <a:pt x="13466" y="3013"/>
                  </a:lnTo>
                  <a:cubicBezTo>
                    <a:pt x="13800" y="2668"/>
                    <a:pt x="13966" y="2215"/>
                    <a:pt x="13954" y="1739"/>
                  </a:cubicBezTo>
                  <a:cubicBezTo>
                    <a:pt x="13942" y="1263"/>
                    <a:pt x="13740" y="810"/>
                    <a:pt x="13395" y="489"/>
                  </a:cubicBezTo>
                  <a:cubicBezTo>
                    <a:pt x="13061" y="179"/>
                    <a:pt x="12633" y="1"/>
                    <a:pt x="1216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1220275" y="1305350"/>
              <a:ext cx="1045500" cy="1045500"/>
            </a:xfrm>
            <a:prstGeom prst="ellipse">
              <a:avLst/>
            </a:pr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1282975" y="1368050"/>
              <a:ext cx="920100" cy="92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400" b="1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sz="24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1009" name="Google Shape;1009;p35"/>
            <p:cNvGrpSpPr/>
            <p:nvPr/>
          </p:nvGrpSpPr>
          <p:grpSpPr>
            <a:xfrm>
              <a:off x="760041" y="3388203"/>
              <a:ext cx="2005215" cy="1345236"/>
              <a:chOff x="770128" y="3235803"/>
              <a:chExt cx="2005215" cy="1345236"/>
            </a:xfrm>
          </p:grpSpPr>
          <p:sp>
            <p:nvSpPr>
              <p:cNvPr id="1010" name="Google Shape;1010;p35"/>
              <p:cNvSpPr txBox="1"/>
              <p:nvPr/>
            </p:nvSpPr>
            <p:spPr>
              <a:xfrm>
                <a:off x="770128" y="3816039"/>
                <a:ext cx="1965668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rgbClr val="080808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Artigos B4 a A1</a:t>
                </a:r>
                <a:endParaRPr sz="2000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endParaRPr>
              </a:p>
            </p:txBody>
          </p:sp>
          <p:sp>
            <p:nvSpPr>
              <p:cNvPr id="1011" name="Google Shape;1011;p35"/>
              <p:cNvSpPr txBox="1"/>
              <p:nvPr/>
            </p:nvSpPr>
            <p:spPr>
              <a:xfrm>
                <a:off x="794649" y="3235803"/>
                <a:ext cx="1980694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080808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Fira Sans Extra Condensed Medium"/>
                  </a:rPr>
                  <a:t>Teses e Dissertações</a:t>
                </a:r>
                <a:endParaRPr sz="2400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endParaRPr>
              </a:p>
            </p:txBody>
          </p:sp>
        </p:grpSp>
      </p:grpSp>
      <p:grpSp>
        <p:nvGrpSpPr>
          <p:cNvPr id="1012" name="Google Shape;1012;p35"/>
          <p:cNvGrpSpPr/>
          <p:nvPr/>
        </p:nvGrpSpPr>
        <p:grpSpPr>
          <a:xfrm>
            <a:off x="3682786" y="965106"/>
            <a:ext cx="2154964" cy="3482923"/>
            <a:chOff x="2652949" y="1305350"/>
            <a:chExt cx="2154964" cy="3416317"/>
          </a:xfrm>
        </p:grpSpPr>
        <p:sp>
          <p:nvSpPr>
            <p:cNvPr id="1013" name="Google Shape;1013;p35"/>
            <p:cNvSpPr/>
            <p:nvPr/>
          </p:nvSpPr>
          <p:spPr>
            <a:xfrm>
              <a:off x="2652949" y="3113355"/>
              <a:ext cx="2154964" cy="1608312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16" name="Google Shape;1016;p35"/>
            <p:cNvSpPr txBox="1"/>
            <p:nvPr/>
          </p:nvSpPr>
          <p:spPr>
            <a:xfrm>
              <a:off x="2968281" y="3702711"/>
              <a:ext cx="1524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Fira Sans Extra Condensed Medium"/>
                </a:rPr>
                <a:t>Produção docentes com egressos</a:t>
              </a:r>
              <a:endParaRPr sz="24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endParaRPr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3454138" y="2543913"/>
              <a:ext cx="349475" cy="219700"/>
            </a:xfrm>
            <a:custGeom>
              <a:avLst/>
              <a:gdLst/>
              <a:ahLst/>
              <a:cxnLst/>
              <a:rect l="l" t="t" r="r" b="b"/>
              <a:pathLst>
                <a:path w="13979" h="8788" extrusionOk="0">
                  <a:moveTo>
                    <a:pt x="12181" y="536"/>
                  </a:moveTo>
                  <a:cubicBezTo>
                    <a:pt x="12502" y="536"/>
                    <a:pt x="12800" y="655"/>
                    <a:pt x="13038" y="870"/>
                  </a:cubicBezTo>
                  <a:cubicBezTo>
                    <a:pt x="13276" y="1096"/>
                    <a:pt x="13419" y="1406"/>
                    <a:pt x="13431" y="1739"/>
                  </a:cubicBezTo>
                  <a:cubicBezTo>
                    <a:pt x="13443" y="2084"/>
                    <a:pt x="13324" y="2394"/>
                    <a:pt x="13097" y="2644"/>
                  </a:cubicBezTo>
                  <a:lnTo>
                    <a:pt x="8251" y="7847"/>
                  </a:lnTo>
                  <a:cubicBezTo>
                    <a:pt x="8025" y="8097"/>
                    <a:pt x="7716" y="8240"/>
                    <a:pt x="7359" y="8252"/>
                  </a:cubicBezTo>
                  <a:cubicBezTo>
                    <a:pt x="7336" y="8254"/>
                    <a:pt x="7314" y="8254"/>
                    <a:pt x="7291" y="8254"/>
                  </a:cubicBezTo>
                  <a:cubicBezTo>
                    <a:pt x="7019" y="8254"/>
                    <a:pt x="6708" y="8127"/>
                    <a:pt x="6477" y="7918"/>
                  </a:cubicBezTo>
                  <a:lnTo>
                    <a:pt x="1120" y="2918"/>
                  </a:lnTo>
                  <a:cubicBezTo>
                    <a:pt x="620" y="2453"/>
                    <a:pt x="596" y="1656"/>
                    <a:pt x="1060" y="1156"/>
                  </a:cubicBezTo>
                  <a:cubicBezTo>
                    <a:pt x="1310" y="882"/>
                    <a:pt x="1644" y="751"/>
                    <a:pt x="1977" y="751"/>
                  </a:cubicBezTo>
                  <a:cubicBezTo>
                    <a:pt x="2286" y="751"/>
                    <a:pt x="2596" y="870"/>
                    <a:pt x="2834" y="1084"/>
                  </a:cubicBezTo>
                  <a:lnTo>
                    <a:pt x="7275" y="5227"/>
                  </a:lnTo>
                  <a:lnTo>
                    <a:pt x="11264" y="941"/>
                  </a:lnTo>
                  <a:cubicBezTo>
                    <a:pt x="11502" y="679"/>
                    <a:pt x="11823" y="536"/>
                    <a:pt x="12169" y="536"/>
                  </a:cubicBezTo>
                  <a:close/>
                  <a:moveTo>
                    <a:pt x="12169" y="1"/>
                  </a:moveTo>
                  <a:cubicBezTo>
                    <a:pt x="11680" y="13"/>
                    <a:pt x="11204" y="215"/>
                    <a:pt x="10871" y="572"/>
                  </a:cubicBezTo>
                  <a:lnTo>
                    <a:pt x="7239" y="4477"/>
                  </a:lnTo>
                  <a:lnTo>
                    <a:pt x="3203" y="703"/>
                  </a:lnTo>
                  <a:cubicBezTo>
                    <a:pt x="2857" y="380"/>
                    <a:pt x="2419" y="221"/>
                    <a:pt x="1982" y="221"/>
                  </a:cubicBezTo>
                  <a:cubicBezTo>
                    <a:pt x="1502" y="221"/>
                    <a:pt x="1022" y="412"/>
                    <a:pt x="667" y="786"/>
                  </a:cubicBezTo>
                  <a:cubicBezTo>
                    <a:pt x="0" y="1513"/>
                    <a:pt x="36" y="2644"/>
                    <a:pt x="762" y="3311"/>
                  </a:cubicBezTo>
                  <a:lnTo>
                    <a:pt x="6120" y="8299"/>
                  </a:lnTo>
                  <a:cubicBezTo>
                    <a:pt x="6442" y="8609"/>
                    <a:pt x="6882" y="8787"/>
                    <a:pt x="7275" y="8787"/>
                  </a:cubicBezTo>
                  <a:lnTo>
                    <a:pt x="7394" y="8787"/>
                  </a:lnTo>
                  <a:cubicBezTo>
                    <a:pt x="7870" y="8764"/>
                    <a:pt x="8311" y="8561"/>
                    <a:pt x="8644" y="8216"/>
                  </a:cubicBezTo>
                  <a:lnTo>
                    <a:pt x="13490" y="3001"/>
                  </a:lnTo>
                  <a:cubicBezTo>
                    <a:pt x="13812" y="2656"/>
                    <a:pt x="13978" y="2203"/>
                    <a:pt x="13966" y="1727"/>
                  </a:cubicBezTo>
                  <a:cubicBezTo>
                    <a:pt x="13943" y="1251"/>
                    <a:pt x="13740" y="810"/>
                    <a:pt x="13395" y="477"/>
                  </a:cubicBezTo>
                  <a:cubicBezTo>
                    <a:pt x="13062" y="167"/>
                    <a:pt x="12621" y="13"/>
                    <a:pt x="1216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3454738" y="2797813"/>
              <a:ext cx="349175" cy="218800"/>
            </a:xfrm>
            <a:custGeom>
              <a:avLst/>
              <a:gdLst/>
              <a:ahLst/>
              <a:cxnLst/>
              <a:rect l="l" t="t" r="r" b="b"/>
              <a:pathLst>
                <a:path w="13967" h="8752" extrusionOk="0">
                  <a:moveTo>
                    <a:pt x="12168" y="548"/>
                  </a:moveTo>
                  <a:cubicBezTo>
                    <a:pt x="12479" y="548"/>
                    <a:pt x="12791" y="658"/>
                    <a:pt x="13026" y="882"/>
                  </a:cubicBezTo>
                  <a:cubicBezTo>
                    <a:pt x="13276" y="1108"/>
                    <a:pt x="13419" y="1417"/>
                    <a:pt x="13419" y="1751"/>
                  </a:cubicBezTo>
                  <a:cubicBezTo>
                    <a:pt x="13431" y="2084"/>
                    <a:pt x="13311" y="2406"/>
                    <a:pt x="13085" y="2644"/>
                  </a:cubicBezTo>
                  <a:lnTo>
                    <a:pt x="8204" y="7823"/>
                  </a:lnTo>
                  <a:cubicBezTo>
                    <a:pt x="7977" y="8073"/>
                    <a:pt x="7668" y="8204"/>
                    <a:pt x="7311" y="8216"/>
                  </a:cubicBezTo>
                  <a:cubicBezTo>
                    <a:pt x="7281" y="8220"/>
                    <a:pt x="7251" y="8221"/>
                    <a:pt x="7221" y="8221"/>
                  </a:cubicBezTo>
                  <a:cubicBezTo>
                    <a:pt x="6955" y="8221"/>
                    <a:pt x="6654" y="8086"/>
                    <a:pt x="6430" y="7883"/>
                  </a:cubicBezTo>
                  <a:lnTo>
                    <a:pt x="1108" y="2858"/>
                  </a:lnTo>
                  <a:cubicBezTo>
                    <a:pt x="607" y="2382"/>
                    <a:pt x="584" y="1584"/>
                    <a:pt x="1060" y="1084"/>
                  </a:cubicBezTo>
                  <a:cubicBezTo>
                    <a:pt x="1310" y="822"/>
                    <a:pt x="1631" y="691"/>
                    <a:pt x="1977" y="691"/>
                  </a:cubicBezTo>
                  <a:cubicBezTo>
                    <a:pt x="2274" y="691"/>
                    <a:pt x="2584" y="798"/>
                    <a:pt x="2834" y="1025"/>
                  </a:cubicBezTo>
                  <a:lnTo>
                    <a:pt x="7239" y="5192"/>
                  </a:lnTo>
                  <a:lnTo>
                    <a:pt x="11264" y="929"/>
                  </a:lnTo>
                  <a:cubicBezTo>
                    <a:pt x="11498" y="676"/>
                    <a:pt x="11832" y="548"/>
                    <a:pt x="12168" y="548"/>
                  </a:cubicBezTo>
                  <a:close/>
                  <a:moveTo>
                    <a:pt x="12168" y="1"/>
                  </a:moveTo>
                  <a:cubicBezTo>
                    <a:pt x="11680" y="1"/>
                    <a:pt x="11204" y="203"/>
                    <a:pt x="10871" y="560"/>
                  </a:cubicBezTo>
                  <a:lnTo>
                    <a:pt x="7215" y="4442"/>
                  </a:lnTo>
                  <a:lnTo>
                    <a:pt x="3191" y="644"/>
                  </a:lnTo>
                  <a:cubicBezTo>
                    <a:pt x="2848" y="317"/>
                    <a:pt x="2408" y="156"/>
                    <a:pt x="1968" y="156"/>
                  </a:cubicBezTo>
                  <a:cubicBezTo>
                    <a:pt x="1494" y="156"/>
                    <a:pt x="1019" y="344"/>
                    <a:pt x="667" y="715"/>
                  </a:cubicBezTo>
                  <a:cubicBezTo>
                    <a:pt x="0" y="1429"/>
                    <a:pt x="24" y="2560"/>
                    <a:pt x="738" y="3239"/>
                  </a:cubicBezTo>
                  <a:lnTo>
                    <a:pt x="6072" y="8264"/>
                  </a:lnTo>
                  <a:cubicBezTo>
                    <a:pt x="6394" y="8573"/>
                    <a:pt x="6834" y="8752"/>
                    <a:pt x="7239" y="8752"/>
                  </a:cubicBezTo>
                  <a:lnTo>
                    <a:pt x="7346" y="8752"/>
                  </a:lnTo>
                  <a:cubicBezTo>
                    <a:pt x="7823" y="8740"/>
                    <a:pt x="8263" y="8537"/>
                    <a:pt x="8597" y="8192"/>
                  </a:cubicBezTo>
                  <a:lnTo>
                    <a:pt x="13466" y="3013"/>
                  </a:lnTo>
                  <a:cubicBezTo>
                    <a:pt x="13800" y="2668"/>
                    <a:pt x="13966" y="2215"/>
                    <a:pt x="13954" y="1739"/>
                  </a:cubicBezTo>
                  <a:cubicBezTo>
                    <a:pt x="13942" y="1263"/>
                    <a:pt x="13740" y="810"/>
                    <a:pt x="13395" y="489"/>
                  </a:cubicBezTo>
                  <a:cubicBezTo>
                    <a:pt x="13061" y="179"/>
                    <a:pt x="12633" y="1"/>
                    <a:pt x="1216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3106275" y="1305350"/>
              <a:ext cx="1045500" cy="1045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3168975" y="1368050"/>
              <a:ext cx="920100" cy="920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400" b="1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sz="24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021" name="Google Shape;1021;p35"/>
          <p:cNvGrpSpPr/>
          <p:nvPr/>
        </p:nvGrpSpPr>
        <p:grpSpPr>
          <a:xfrm>
            <a:off x="6648383" y="965106"/>
            <a:ext cx="2014287" cy="3446679"/>
            <a:chOff x="4588134" y="1305350"/>
            <a:chExt cx="2014287" cy="3446679"/>
          </a:xfrm>
        </p:grpSpPr>
        <p:sp>
          <p:nvSpPr>
            <p:cNvPr id="1022" name="Google Shape;1022;p35"/>
            <p:cNvSpPr/>
            <p:nvPr/>
          </p:nvSpPr>
          <p:spPr>
            <a:xfrm>
              <a:off x="4588134" y="3131833"/>
              <a:ext cx="2014287" cy="1620196"/>
            </a:xfrm>
            <a:prstGeom prst="rect">
              <a:avLst/>
            </a:prstGeom>
            <a:noFill/>
            <a:ln w="19050" cap="flat" cmpd="sng">
              <a:solidFill>
                <a:srgbClr val="2FC9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24" name="Google Shape;1024;p35"/>
            <p:cNvSpPr txBox="1"/>
            <p:nvPr/>
          </p:nvSpPr>
          <p:spPr>
            <a:xfrm>
              <a:off x="4670502" y="3585939"/>
              <a:ext cx="184955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Produtos elaborados pelos/as egressos/as</a:t>
              </a:r>
              <a:endParaRPr sz="2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5340138" y="2543913"/>
              <a:ext cx="349475" cy="219700"/>
            </a:xfrm>
            <a:custGeom>
              <a:avLst/>
              <a:gdLst/>
              <a:ahLst/>
              <a:cxnLst/>
              <a:rect l="l" t="t" r="r" b="b"/>
              <a:pathLst>
                <a:path w="13979" h="8788" extrusionOk="0">
                  <a:moveTo>
                    <a:pt x="12181" y="536"/>
                  </a:moveTo>
                  <a:cubicBezTo>
                    <a:pt x="12502" y="536"/>
                    <a:pt x="12800" y="655"/>
                    <a:pt x="13038" y="870"/>
                  </a:cubicBezTo>
                  <a:cubicBezTo>
                    <a:pt x="13276" y="1096"/>
                    <a:pt x="13419" y="1406"/>
                    <a:pt x="13431" y="1739"/>
                  </a:cubicBezTo>
                  <a:cubicBezTo>
                    <a:pt x="13443" y="2084"/>
                    <a:pt x="13324" y="2394"/>
                    <a:pt x="13097" y="2644"/>
                  </a:cubicBezTo>
                  <a:lnTo>
                    <a:pt x="8251" y="7847"/>
                  </a:lnTo>
                  <a:cubicBezTo>
                    <a:pt x="8025" y="8097"/>
                    <a:pt x="7716" y="8240"/>
                    <a:pt x="7359" y="8252"/>
                  </a:cubicBezTo>
                  <a:cubicBezTo>
                    <a:pt x="7336" y="8254"/>
                    <a:pt x="7314" y="8254"/>
                    <a:pt x="7291" y="8254"/>
                  </a:cubicBezTo>
                  <a:cubicBezTo>
                    <a:pt x="7019" y="8254"/>
                    <a:pt x="6708" y="8127"/>
                    <a:pt x="6477" y="7918"/>
                  </a:cubicBezTo>
                  <a:lnTo>
                    <a:pt x="1120" y="2918"/>
                  </a:lnTo>
                  <a:cubicBezTo>
                    <a:pt x="620" y="2453"/>
                    <a:pt x="596" y="1656"/>
                    <a:pt x="1060" y="1156"/>
                  </a:cubicBezTo>
                  <a:cubicBezTo>
                    <a:pt x="1310" y="882"/>
                    <a:pt x="1644" y="751"/>
                    <a:pt x="1977" y="751"/>
                  </a:cubicBezTo>
                  <a:cubicBezTo>
                    <a:pt x="2286" y="751"/>
                    <a:pt x="2596" y="870"/>
                    <a:pt x="2834" y="1084"/>
                  </a:cubicBezTo>
                  <a:lnTo>
                    <a:pt x="7275" y="5227"/>
                  </a:lnTo>
                  <a:lnTo>
                    <a:pt x="11264" y="941"/>
                  </a:lnTo>
                  <a:cubicBezTo>
                    <a:pt x="11502" y="679"/>
                    <a:pt x="11823" y="536"/>
                    <a:pt x="12169" y="536"/>
                  </a:cubicBezTo>
                  <a:close/>
                  <a:moveTo>
                    <a:pt x="12169" y="1"/>
                  </a:moveTo>
                  <a:cubicBezTo>
                    <a:pt x="11680" y="13"/>
                    <a:pt x="11204" y="215"/>
                    <a:pt x="10871" y="572"/>
                  </a:cubicBezTo>
                  <a:lnTo>
                    <a:pt x="7239" y="4477"/>
                  </a:lnTo>
                  <a:lnTo>
                    <a:pt x="3203" y="703"/>
                  </a:lnTo>
                  <a:cubicBezTo>
                    <a:pt x="2857" y="380"/>
                    <a:pt x="2419" y="221"/>
                    <a:pt x="1982" y="221"/>
                  </a:cubicBezTo>
                  <a:cubicBezTo>
                    <a:pt x="1502" y="221"/>
                    <a:pt x="1022" y="412"/>
                    <a:pt x="667" y="786"/>
                  </a:cubicBezTo>
                  <a:cubicBezTo>
                    <a:pt x="0" y="1513"/>
                    <a:pt x="36" y="2644"/>
                    <a:pt x="762" y="3311"/>
                  </a:cubicBezTo>
                  <a:lnTo>
                    <a:pt x="6120" y="8299"/>
                  </a:lnTo>
                  <a:cubicBezTo>
                    <a:pt x="6442" y="8609"/>
                    <a:pt x="6882" y="8787"/>
                    <a:pt x="7275" y="8787"/>
                  </a:cubicBezTo>
                  <a:lnTo>
                    <a:pt x="7394" y="8787"/>
                  </a:lnTo>
                  <a:cubicBezTo>
                    <a:pt x="7870" y="8764"/>
                    <a:pt x="8311" y="8561"/>
                    <a:pt x="8644" y="8216"/>
                  </a:cubicBezTo>
                  <a:lnTo>
                    <a:pt x="13490" y="3001"/>
                  </a:lnTo>
                  <a:cubicBezTo>
                    <a:pt x="13812" y="2656"/>
                    <a:pt x="13978" y="2203"/>
                    <a:pt x="13966" y="1727"/>
                  </a:cubicBezTo>
                  <a:cubicBezTo>
                    <a:pt x="13943" y="1251"/>
                    <a:pt x="13740" y="810"/>
                    <a:pt x="13395" y="477"/>
                  </a:cubicBezTo>
                  <a:cubicBezTo>
                    <a:pt x="13062" y="167"/>
                    <a:pt x="12621" y="13"/>
                    <a:pt x="1216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5340738" y="2797813"/>
              <a:ext cx="349175" cy="218800"/>
            </a:xfrm>
            <a:custGeom>
              <a:avLst/>
              <a:gdLst/>
              <a:ahLst/>
              <a:cxnLst/>
              <a:rect l="l" t="t" r="r" b="b"/>
              <a:pathLst>
                <a:path w="13967" h="8752" extrusionOk="0">
                  <a:moveTo>
                    <a:pt x="12168" y="548"/>
                  </a:moveTo>
                  <a:cubicBezTo>
                    <a:pt x="12479" y="548"/>
                    <a:pt x="12791" y="658"/>
                    <a:pt x="13026" y="882"/>
                  </a:cubicBezTo>
                  <a:cubicBezTo>
                    <a:pt x="13276" y="1108"/>
                    <a:pt x="13419" y="1417"/>
                    <a:pt x="13419" y="1751"/>
                  </a:cubicBezTo>
                  <a:cubicBezTo>
                    <a:pt x="13431" y="2084"/>
                    <a:pt x="13311" y="2406"/>
                    <a:pt x="13085" y="2644"/>
                  </a:cubicBezTo>
                  <a:lnTo>
                    <a:pt x="8204" y="7823"/>
                  </a:lnTo>
                  <a:cubicBezTo>
                    <a:pt x="7977" y="8073"/>
                    <a:pt x="7668" y="8204"/>
                    <a:pt x="7311" y="8216"/>
                  </a:cubicBezTo>
                  <a:cubicBezTo>
                    <a:pt x="7281" y="8220"/>
                    <a:pt x="7251" y="8221"/>
                    <a:pt x="7221" y="8221"/>
                  </a:cubicBezTo>
                  <a:cubicBezTo>
                    <a:pt x="6955" y="8221"/>
                    <a:pt x="6654" y="8086"/>
                    <a:pt x="6430" y="7883"/>
                  </a:cubicBezTo>
                  <a:lnTo>
                    <a:pt x="1108" y="2858"/>
                  </a:lnTo>
                  <a:cubicBezTo>
                    <a:pt x="607" y="2382"/>
                    <a:pt x="584" y="1584"/>
                    <a:pt x="1060" y="1084"/>
                  </a:cubicBezTo>
                  <a:cubicBezTo>
                    <a:pt x="1310" y="822"/>
                    <a:pt x="1631" y="691"/>
                    <a:pt x="1977" y="691"/>
                  </a:cubicBezTo>
                  <a:cubicBezTo>
                    <a:pt x="2274" y="691"/>
                    <a:pt x="2584" y="798"/>
                    <a:pt x="2834" y="1025"/>
                  </a:cubicBezTo>
                  <a:lnTo>
                    <a:pt x="7239" y="5192"/>
                  </a:lnTo>
                  <a:lnTo>
                    <a:pt x="11264" y="929"/>
                  </a:lnTo>
                  <a:cubicBezTo>
                    <a:pt x="11498" y="676"/>
                    <a:pt x="11832" y="548"/>
                    <a:pt x="12168" y="548"/>
                  </a:cubicBezTo>
                  <a:close/>
                  <a:moveTo>
                    <a:pt x="12168" y="1"/>
                  </a:moveTo>
                  <a:cubicBezTo>
                    <a:pt x="11680" y="1"/>
                    <a:pt x="11204" y="203"/>
                    <a:pt x="10871" y="560"/>
                  </a:cubicBezTo>
                  <a:lnTo>
                    <a:pt x="7215" y="4442"/>
                  </a:lnTo>
                  <a:lnTo>
                    <a:pt x="3191" y="644"/>
                  </a:lnTo>
                  <a:cubicBezTo>
                    <a:pt x="2848" y="317"/>
                    <a:pt x="2408" y="156"/>
                    <a:pt x="1968" y="156"/>
                  </a:cubicBezTo>
                  <a:cubicBezTo>
                    <a:pt x="1494" y="156"/>
                    <a:pt x="1019" y="344"/>
                    <a:pt x="667" y="715"/>
                  </a:cubicBezTo>
                  <a:cubicBezTo>
                    <a:pt x="0" y="1429"/>
                    <a:pt x="24" y="2560"/>
                    <a:pt x="738" y="3239"/>
                  </a:cubicBezTo>
                  <a:lnTo>
                    <a:pt x="6072" y="8264"/>
                  </a:lnTo>
                  <a:cubicBezTo>
                    <a:pt x="6394" y="8573"/>
                    <a:pt x="6834" y="8752"/>
                    <a:pt x="7239" y="8752"/>
                  </a:cubicBezTo>
                  <a:lnTo>
                    <a:pt x="7346" y="8752"/>
                  </a:lnTo>
                  <a:cubicBezTo>
                    <a:pt x="7823" y="8740"/>
                    <a:pt x="8263" y="8537"/>
                    <a:pt x="8597" y="8192"/>
                  </a:cubicBezTo>
                  <a:lnTo>
                    <a:pt x="13466" y="3013"/>
                  </a:lnTo>
                  <a:cubicBezTo>
                    <a:pt x="13800" y="2668"/>
                    <a:pt x="13966" y="2215"/>
                    <a:pt x="13954" y="1739"/>
                  </a:cubicBezTo>
                  <a:cubicBezTo>
                    <a:pt x="13942" y="1263"/>
                    <a:pt x="13740" y="810"/>
                    <a:pt x="13395" y="489"/>
                  </a:cubicBezTo>
                  <a:cubicBezTo>
                    <a:pt x="13061" y="179"/>
                    <a:pt x="12633" y="1"/>
                    <a:pt x="12168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4992275" y="1305350"/>
              <a:ext cx="1045500" cy="1045500"/>
            </a:xfrm>
            <a:prstGeom prst="ellipse">
              <a:avLst/>
            </a:pr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5054975" y="1368050"/>
              <a:ext cx="920100" cy="92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400" b="1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sz="24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" name="Google Shape;379;p20">
            <a:extLst>
              <a:ext uri="{FF2B5EF4-FFF2-40B4-BE49-F238E27FC236}">
                <a16:creationId xmlns:a16="http://schemas.microsoft.com/office/drawing/2014/main" id="{3C2353AC-DE93-983E-DE4B-BA3B456374C6}"/>
              </a:ext>
            </a:extLst>
          </p:cNvPr>
          <p:cNvSpPr txBox="1"/>
          <p:nvPr/>
        </p:nvSpPr>
        <p:spPr>
          <a:xfrm>
            <a:off x="68580" y="4686300"/>
            <a:ext cx="88308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Tx/>
              <a:defRPr/>
            </a:pPr>
            <a:r>
              <a:rPr lang="pt-BR" sz="1200" dirty="0">
                <a:solidFill>
                  <a:schemeClr val="tx1"/>
                </a:solidFill>
              </a:rPr>
              <a:t>Fonte: Currículo Lattes, março,2023/documento sucupira - </a:t>
            </a:r>
            <a:r>
              <a:rPr lang="pt-BR" sz="12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 - COELHO,W;ARAÚJO,M 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67;p23">
            <a:extLst>
              <a:ext uri="{FF2B5EF4-FFF2-40B4-BE49-F238E27FC236}">
                <a16:creationId xmlns:a16="http://schemas.microsoft.com/office/drawing/2014/main" id="{D131FA23-337B-719F-06A7-82BBD7E2A766}"/>
              </a:ext>
            </a:extLst>
          </p:cNvPr>
          <p:cNvSpPr/>
          <p:nvPr/>
        </p:nvSpPr>
        <p:spPr>
          <a:xfrm>
            <a:off x="818715" y="1863454"/>
            <a:ext cx="3157848" cy="240666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0" name="Google Shape;468;p23">
            <a:extLst>
              <a:ext uri="{FF2B5EF4-FFF2-40B4-BE49-F238E27FC236}">
                <a16:creationId xmlns:a16="http://schemas.microsoft.com/office/drawing/2014/main" id="{13E9B694-D625-9EB4-1E56-0C96BE0B5078}"/>
              </a:ext>
            </a:extLst>
          </p:cNvPr>
          <p:cNvSpPr/>
          <p:nvPr/>
        </p:nvSpPr>
        <p:spPr>
          <a:xfrm>
            <a:off x="1982071" y="1207305"/>
            <a:ext cx="833100" cy="833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1" name="Google Shape;469;p23">
            <a:extLst>
              <a:ext uri="{FF2B5EF4-FFF2-40B4-BE49-F238E27FC236}">
                <a16:creationId xmlns:a16="http://schemas.microsoft.com/office/drawing/2014/main" id="{9E7F531F-8873-276A-662E-E1E5B158D419}"/>
              </a:ext>
            </a:extLst>
          </p:cNvPr>
          <p:cNvSpPr/>
          <p:nvPr/>
        </p:nvSpPr>
        <p:spPr>
          <a:xfrm>
            <a:off x="4816548" y="1863454"/>
            <a:ext cx="3157843" cy="2405763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2" name="Google Shape;470;p23">
            <a:extLst>
              <a:ext uri="{FF2B5EF4-FFF2-40B4-BE49-F238E27FC236}">
                <a16:creationId xmlns:a16="http://schemas.microsoft.com/office/drawing/2014/main" id="{BA366CB5-BCDC-DB96-3E1C-4184CDDEA2A6}"/>
              </a:ext>
            </a:extLst>
          </p:cNvPr>
          <p:cNvSpPr/>
          <p:nvPr/>
        </p:nvSpPr>
        <p:spPr>
          <a:xfrm>
            <a:off x="6051791" y="1188788"/>
            <a:ext cx="833100" cy="833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207" name="Google Shape;492;p23">
            <a:extLst>
              <a:ext uri="{FF2B5EF4-FFF2-40B4-BE49-F238E27FC236}">
                <a16:creationId xmlns:a16="http://schemas.microsoft.com/office/drawing/2014/main" id="{483A6704-55D4-1E3A-8D89-EABA3F00C8A6}"/>
              </a:ext>
            </a:extLst>
          </p:cNvPr>
          <p:cNvGrpSpPr/>
          <p:nvPr/>
        </p:nvGrpSpPr>
        <p:grpSpPr>
          <a:xfrm>
            <a:off x="818708" y="1352799"/>
            <a:ext cx="3157848" cy="2497841"/>
            <a:chOff x="63799" y="2133956"/>
            <a:chExt cx="3157848" cy="2011367"/>
          </a:xfrm>
        </p:grpSpPr>
        <p:sp>
          <p:nvSpPr>
            <p:cNvPr id="210" name="Google Shape;494;p23">
              <a:extLst>
                <a:ext uri="{FF2B5EF4-FFF2-40B4-BE49-F238E27FC236}">
                  <a16:creationId xmlns:a16="http://schemas.microsoft.com/office/drawing/2014/main" id="{586CAD96-2422-41CA-7C0A-339BF5255F2F}"/>
                </a:ext>
              </a:extLst>
            </p:cNvPr>
            <p:cNvSpPr txBox="1"/>
            <p:nvPr/>
          </p:nvSpPr>
          <p:spPr>
            <a:xfrm>
              <a:off x="63799" y="2687645"/>
              <a:ext cx="3157848" cy="1457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Impactos</a:t>
              </a:r>
            </a:p>
            <a:p>
              <a:pPr algn="ctr"/>
              <a:r>
                <a:rPr lang="en" sz="2000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e Relevância econômica, social e cultural.</a:t>
              </a:r>
            </a:p>
            <a:p>
              <a:pPr algn="ctr"/>
              <a:r>
                <a:rPr lang="en" sz="2000" b="1" dirty="0">
                  <a:solidFill>
                    <a:srgbClr val="08080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Ausência de detalhamento.</a:t>
              </a:r>
              <a:endParaRPr sz="20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  <p:sp>
          <p:nvSpPr>
            <p:cNvPr id="209" name="Google Shape;496;p23">
              <a:extLst>
                <a:ext uri="{FF2B5EF4-FFF2-40B4-BE49-F238E27FC236}">
                  <a16:creationId xmlns:a16="http://schemas.microsoft.com/office/drawing/2014/main" id="{DD7D4AD7-6857-723A-EB59-DA4DDE6923B6}"/>
                </a:ext>
              </a:extLst>
            </p:cNvPr>
            <p:cNvSpPr txBox="1"/>
            <p:nvPr/>
          </p:nvSpPr>
          <p:spPr>
            <a:xfrm>
              <a:off x="1258423" y="2133956"/>
              <a:ext cx="768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Share Tech"/>
                </a:rPr>
                <a:t>01</a:t>
              </a:r>
              <a:endParaRPr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endParaRPr>
            </a:p>
          </p:txBody>
        </p:sp>
      </p:grpSp>
      <p:sp>
        <p:nvSpPr>
          <p:cNvPr id="215" name="Google Shape;499;p23">
            <a:extLst>
              <a:ext uri="{FF2B5EF4-FFF2-40B4-BE49-F238E27FC236}">
                <a16:creationId xmlns:a16="http://schemas.microsoft.com/office/drawing/2014/main" id="{57262E17-E3BC-306A-4729-48DBC6208DDC}"/>
              </a:ext>
            </a:extLst>
          </p:cNvPr>
          <p:cNvSpPr txBox="1"/>
          <p:nvPr/>
        </p:nvSpPr>
        <p:spPr>
          <a:xfrm>
            <a:off x="4816548" y="1920580"/>
            <a:ext cx="3157848" cy="204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0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rPr>
              <a:t>Publicização</a:t>
            </a:r>
            <a:r>
              <a:rPr lang="pt-BR" sz="2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rPr>
              <a:t> das atividades desenvolvidas no Programas, sobretudo em </a:t>
            </a:r>
            <a:r>
              <a:rPr lang="pt-BR" sz="20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rPr>
              <a:t>intercâmbios</a:t>
            </a:r>
            <a:r>
              <a:rPr lang="pt-BR" sz="2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rPr>
              <a:t> </a:t>
            </a:r>
            <a:r>
              <a:rPr lang="pt-BR" sz="20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rPr>
              <a:t>nacionais </a:t>
            </a:r>
            <a:r>
              <a:rPr lang="pt-BR" sz="2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rPr>
              <a:t>e</a:t>
            </a:r>
            <a:r>
              <a:rPr lang="pt-BR" sz="20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rPr>
              <a:t> internacionais</a:t>
            </a:r>
            <a:endParaRPr sz="2000" b="1" dirty="0">
              <a:solidFill>
                <a:srgbClr val="08080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  <p:sp>
        <p:nvSpPr>
          <p:cNvPr id="214" name="Google Shape;501;p23">
            <a:extLst>
              <a:ext uri="{FF2B5EF4-FFF2-40B4-BE49-F238E27FC236}">
                <a16:creationId xmlns:a16="http://schemas.microsoft.com/office/drawing/2014/main" id="{6DC3E1B4-280D-6C68-46F1-896770A41777}"/>
              </a:ext>
            </a:extLst>
          </p:cNvPr>
          <p:cNvSpPr txBox="1"/>
          <p:nvPr/>
        </p:nvSpPr>
        <p:spPr>
          <a:xfrm>
            <a:off x="6083894" y="1367710"/>
            <a:ext cx="768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hare Tech"/>
              </a:rPr>
              <a:t>02</a:t>
            </a:r>
            <a:endParaRPr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  <p:cxnSp>
        <p:nvCxnSpPr>
          <p:cNvPr id="222" name="Google Shape;507;p23">
            <a:extLst>
              <a:ext uri="{FF2B5EF4-FFF2-40B4-BE49-F238E27FC236}">
                <a16:creationId xmlns:a16="http://schemas.microsoft.com/office/drawing/2014/main" id="{4F8B2416-EB9D-B453-79ED-60AF396CE4DE}"/>
              </a:ext>
            </a:extLst>
          </p:cNvPr>
          <p:cNvCxnSpPr>
            <a:cxnSpLocks/>
          </p:cNvCxnSpPr>
          <p:nvPr/>
        </p:nvCxnSpPr>
        <p:spPr>
          <a:xfrm>
            <a:off x="2397632" y="852257"/>
            <a:ext cx="4102460" cy="0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4" name="Google Shape;509;p23">
            <a:extLst>
              <a:ext uri="{FF2B5EF4-FFF2-40B4-BE49-F238E27FC236}">
                <a16:creationId xmlns:a16="http://schemas.microsoft.com/office/drawing/2014/main" id="{615548A0-7EDB-A84E-3DAC-7B12413B531C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2398621" y="852257"/>
            <a:ext cx="0" cy="355048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8" name="Google Shape;192;p27">
            <a:extLst>
              <a:ext uri="{FF2B5EF4-FFF2-40B4-BE49-F238E27FC236}">
                <a16:creationId xmlns:a16="http://schemas.microsoft.com/office/drawing/2014/main" id="{FFE93F63-766C-E314-25B9-1497D29E5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0912" y="41527"/>
            <a:ext cx="2675615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Impactos</a:t>
            </a:r>
          </a:p>
        </p:txBody>
      </p:sp>
      <p:cxnSp>
        <p:nvCxnSpPr>
          <p:cNvPr id="238" name="Google Shape;509;p23">
            <a:extLst>
              <a:ext uri="{FF2B5EF4-FFF2-40B4-BE49-F238E27FC236}">
                <a16:creationId xmlns:a16="http://schemas.microsoft.com/office/drawing/2014/main" id="{72EE547C-7A1C-B71E-F368-8902B228313E}"/>
              </a:ext>
            </a:extLst>
          </p:cNvPr>
          <p:cNvCxnSpPr>
            <a:cxnSpLocks/>
          </p:cNvCxnSpPr>
          <p:nvPr/>
        </p:nvCxnSpPr>
        <p:spPr>
          <a:xfrm>
            <a:off x="6500092" y="852257"/>
            <a:ext cx="0" cy="355048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1" name="Google Shape;509;p23">
            <a:extLst>
              <a:ext uri="{FF2B5EF4-FFF2-40B4-BE49-F238E27FC236}">
                <a16:creationId xmlns:a16="http://schemas.microsoft.com/office/drawing/2014/main" id="{44218655-2F8A-8796-C9A2-1DD892223D44}"/>
              </a:ext>
            </a:extLst>
          </p:cNvPr>
          <p:cNvCxnSpPr>
            <a:cxnSpLocks/>
          </p:cNvCxnSpPr>
          <p:nvPr/>
        </p:nvCxnSpPr>
        <p:spPr>
          <a:xfrm flipV="1">
            <a:off x="3052523" y="4270115"/>
            <a:ext cx="0" cy="355048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2" name="Google Shape;509;p23">
            <a:extLst>
              <a:ext uri="{FF2B5EF4-FFF2-40B4-BE49-F238E27FC236}">
                <a16:creationId xmlns:a16="http://schemas.microsoft.com/office/drawing/2014/main" id="{918FD5F3-AD6D-56CC-8F6F-159403B3E70C}"/>
              </a:ext>
            </a:extLst>
          </p:cNvPr>
          <p:cNvCxnSpPr>
            <a:cxnSpLocks/>
          </p:cNvCxnSpPr>
          <p:nvPr/>
        </p:nvCxnSpPr>
        <p:spPr>
          <a:xfrm flipV="1">
            <a:off x="5810694" y="4270115"/>
            <a:ext cx="0" cy="355048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3" name="Google Shape;507;p23">
            <a:extLst>
              <a:ext uri="{FF2B5EF4-FFF2-40B4-BE49-F238E27FC236}">
                <a16:creationId xmlns:a16="http://schemas.microsoft.com/office/drawing/2014/main" id="{9092440A-3D2B-6EA7-C734-2E6C84BA5402}"/>
              </a:ext>
            </a:extLst>
          </p:cNvPr>
          <p:cNvCxnSpPr>
            <a:cxnSpLocks/>
          </p:cNvCxnSpPr>
          <p:nvPr/>
        </p:nvCxnSpPr>
        <p:spPr>
          <a:xfrm>
            <a:off x="3052523" y="4625835"/>
            <a:ext cx="2758171" cy="0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46" name="CaixaDeTexto 245">
            <a:extLst>
              <a:ext uri="{FF2B5EF4-FFF2-40B4-BE49-F238E27FC236}">
                <a16:creationId xmlns:a16="http://schemas.microsoft.com/office/drawing/2014/main" id="{E1EB8BEC-D084-1724-1A8E-342A38FDEA63}"/>
              </a:ext>
            </a:extLst>
          </p:cNvPr>
          <p:cNvSpPr txBox="1"/>
          <p:nvPr/>
        </p:nvSpPr>
        <p:spPr>
          <a:xfrm>
            <a:off x="3442140" y="4701863"/>
            <a:ext cx="2274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Fortalecimento</a:t>
            </a:r>
            <a:endParaRPr lang="pt-BR" sz="2000" dirty="0"/>
          </a:p>
        </p:txBody>
      </p:sp>
      <p:sp>
        <p:nvSpPr>
          <p:cNvPr id="2" name="Google Shape;379;p20">
            <a:extLst>
              <a:ext uri="{FF2B5EF4-FFF2-40B4-BE49-F238E27FC236}">
                <a16:creationId xmlns:a16="http://schemas.microsoft.com/office/drawing/2014/main" id="{8E95B769-4D86-ADA0-9EA3-E7C3E706ADCB}"/>
              </a:ext>
            </a:extLst>
          </p:cNvPr>
          <p:cNvSpPr txBox="1"/>
          <p:nvPr/>
        </p:nvSpPr>
        <p:spPr>
          <a:xfrm>
            <a:off x="6597065" y="4681014"/>
            <a:ext cx="29189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Fonte: Currículo Lattes, março,2023/</a:t>
            </a:r>
            <a:r>
              <a:rPr lang="pt-BR" sz="1200" dirty="0">
                <a:solidFill>
                  <a:schemeClr val="tx1"/>
                </a:solidFill>
              </a:rPr>
              <a:t>documento sucupira</a:t>
            </a:r>
            <a:r>
              <a:rPr lang="pt-BR" sz="1200" dirty="0">
                <a:solidFill>
                  <a:schemeClr val="bg1"/>
                </a:solidFill>
              </a:rPr>
              <a:t> - </a:t>
            </a:r>
            <a:r>
              <a:rPr lang="pt-BR" sz="12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 - COELHO,W;ARAÚJO,M 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Share Tech"/>
            </a:endParaRPr>
          </a:p>
        </p:txBody>
      </p:sp>
    </p:spTree>
    <p:extLst>
      <p:ext uri="{BB962C8B-B14F-4D97-AF65-F5344CB8AC3E}">
        <p14:creationId xmlns:p14="http://schemas.microsoft.com/office/powerpoint/2010/main" val="6190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2"/>
          <p:cNvSpPr txBox="1">
            <a:spLocks noGrp="1"/>
          </p:cNvSpPr>
          <p:nvPr>
            <p:ph type="title"/>
          </p:nvPr>
        </p:nvSpPr>
        <p:spPr>
          <a:xfrm>
            <a:off x="710250" y="363681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Produção docente (2021)- Linha 2: História da Educação</a:t>
            </a:r>
            <a:endParaRPr sz="2000" dirty="0"/>
          </a:p>
        </p:txBody>
      </p:sp>
      <p:grpSp>
        <p:nvGrpSpPr>
          <p:cNvPr id="1333" name="Google Shape;1333;p42"/>
          <p:cNvGrpSpPr/>
          <p:nvPr/>
        </p:nvGrpSpPr>
        <p:grpSpPr>
          <a:xfrm>
            <a:off x="4736123" y="1777934"/>
            <a:ext cx="3480763" cy="1262700"/>
            <a:chOff x="4724400" y="1379350"/>
            <a:chExt cx="3480763" cy="1262700"/>
          </a:xfrm>
        </p:grpSpPr>
        <p:sp>
          <p:nvSpPr>
            <p:cNvPr id="1334" name="Google Shape;1334;p42"/>
            <p:cNvSpPr/>
            <p:nvPr/>
          </p:nvSpPr>
          <p:spPr>
            <a:xfrm>
              <a:off x="4724400" y="1379350"/>
              <a:ext cx="29130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5" name="Google Shape;1335;p42"/>
            <p:cNvSpPr txBox="1"/>
            <p:nvPr/>
          </p:nvSpPr>
          <p:spPr>
            <a:xfrm>
              <a:off x="5054016" y="1460086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Artigos publicados</a:t>
              </a:r>
              <a:endParaRPr sz="1700"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6" name="Google Shape;1336;p42"/>
            <p:cNvSpPr txBox="1"/>
            <p:nvPr/>
          </p:nvSpPr>
          <p:spPr>
            <a:xfrm>
              <a:off x="4849200" y="1735605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24 artigos publicados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7753888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" y="0"/>
                  </a:moveTo>
                  <a:lnTo>
                    <a:pt x="1" y="7394"/>
                  </a:lnTo>
                  <a:cubicBezTo>
                    <a:pt x="1" y="12442"/>
                    <a:pt x="4097" y="16526"/>
                    <a:pt x="9133" y="16526"/>
                  </a:cubicBezTo>
                  <a:lnTo>
                    <a:pt x="18051" y="16526"/>
                  </a:lnTo>
                  <a:lnTo>
                    <a:pt x="18051" y="11216"/>
                  </a:lnTo>
                  <a:cubicBezTo>
                    <a:pt x="18051" y="5025"/>
                    <a:pt x="13026" y="0"/>
                    <a:pt x="683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7007088" y="1509175"/>
              <a:ext cx="1198075" cy="873350"/>
            </a:xfrm>
            <a:custGeom>
              <a:avLst/>
              <a:gdLst/>
              <a:ahLst/>
              <a:cxnLst/>
              <a:rect l="l" t="t" r="r" b="b"/>
              <a:pathLst>
                <a:path w="47923" h="34934" extrusionOk="0">
                  <a:moveTo>
                    <a:pt x="18967" y="0"/>
                  </a:moveTo>
                  <a:lnTo>
                    <a:pt x="36" y="14883"/>
                  </a:lnTo>
                  <a:cubicBezTo>
                    <a:pt x="0" y="14907"/>
                    <a:pt x="0" y="14954"/>
                    <a:pt x="36" y="14978"/>
                  </a:cubicBezTo>
                  <a:lnTo>
                    <a:pt x="18967" y="29861"/>
                  </a:lnTo>
                  <a:lnTo>
                    <a:pt x="18967" y="23717"/>
                  </a:lnTo>
                  <a:lnTo>
                    <a:pt x="36707" y="23717"/>
                  </a:lnTo>
                  <a:cubicBezTo>
                    <a:pt x="42898" y="23717"/>
                    <a:pt x="47923" y="28742"/>
                    <a:pt x="47923" y="34933"/>
                  </a:cubicBezTo>
                  <a:lnTo>
                    <a:pt x="47923" y="16895"/>
                  </a:lnTo>
                  <a:cubicBezTo>
                    <a:pt x="47923" y="10692"/>
                    <a:pt x="42898" y="5680"/>
                    <a:pt x="36707" y="5680"/>
                  </a:cubicBezTo>
                  <a:lnTo>
                    <a:pt x="18967" y="5680"/>
                  </a:lnTo>
                  <a:lnTo>
                    <a:pt x="1896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49" name="Google Shape;1349;p42"/>
          <p:cNvGrpSpPr/>
          <p:nvPr/>
        </p:nvGrpSpPr>
        <p:grpSpPr>
          <a:xfrm>
            <a:off x="950586" y="1777934"/>
            <a:ext cx="3484612" cy="1262700"/>
            <a:chOff x="938863" y="1379350"/>
            <a:chExt cx="3484612" cy="1262700"/>
          </a:xfrm>
        </p:grpSpPr>
        <p:sp>
          <p:nvSpPr>
            <p:cNvPr id="1350" name="Google Shape;1350;p42"/>
            <p:cNvSpPr/>
            <p:nvPr/>
          </p:nvSpPr>
          <p:spPr>
            <a:xfrm>
              <a:off x="1502375" y="1379350"/>
              <a:ext cx="29211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1" name="Google Shape;1351;p42"/>
            <p:cNvSpPr txBox="1"/>
            <p:nvPr/>
          </p:nvSpPr>
          <p:spPr>
            <a:xfrm>
              <a:off x="2347867" y="1707803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5 professores(as)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2" name="Google Shape;1352;p42"/>
            <p:cNvSpPr txBox="1"/>
            <p:nvPr/>
          </p:nvSpPr>
          <p:spPr>
            <a:xfrm>
              <a:off x="2348018" y="14547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Docentes</a:t>
              </a:r>
              <a:endParaRPr sz="1700"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938863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25"/>
                    <a:pt x="1" y="11216"/>
                  </a:cubicBezTo>
                  <a:lnTo>
                    <a:pt x="1" y="16526"/>
                  </a:lnTo>
                  <a:lnTo>
                    <a:pt x="8919" y="16526"/>
                  </a:lnTo>
                  <a:cubicBezTo>
                    <a:pt x="13955" y="16526"/>
                    <a:pt x="18051" y="12443"/>
                    <a:pt x="18051" y="7394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938863" y="150917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0"/>
                  </a:moveTo>
                  <a:lnTo>
                    <a:pt x="28957" y="5680"/>
                  </a:lnTo>
                  <a:lnTo>
                    <a:pt x="11216" y="5680"/>
                  </a:lnTo>
                  <a:cubicBezTo>
                    <a:pt x="5025" y="5680"/>
                    <a:pt x="1" y="10704"/>
                    <a:pt x="1" y="16895"/>
                  </a:cubicBezTo>
                  <a:lnTo>
                    <a:pt x="1" y="34933"/>
                  </a:lnTo>
                  <a:cubicBezTo>
                    <a:pt x="1" y="28742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1"/>
                  </a:lnTo>
                  <a:lnTo>
                    <a:pt x="47888" y="14978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58" name="Google Shape;1358;p42"/>
          <p:cNvGrpSpPr/>
          <p:nvPr/>
        </p:nvGrpSpPr>
        <p:grpSpPr>
          <a:xfrm>
            <a:off x="950586" y="3326684"/>
            <a:ext cx="3484712" cy="1262700"/>
            <a:chOff x="938863" y="2928100"/>
            <a:chExt cx="3484712" cy="1262700"/>
          </a:xfrm>
        </p:grpSpPr>
        <p:sp>
          <p:nvSpPr>
            <p:cNvPr id="1359" name="Google Shape;1359;p42"/>
            <p:cNvSpPr/>
            <p:nvPr/>
          </p:nvSpPr>
          <p:spPr>
            <a:xfrm>
              <a:off x="1497375" y="2928100"/>
              <a:ext cx="29262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0" name="Google Shape;1360;p42"/>
            <p:cNvSpPr txBox="1"/>
            <p:nvPr/>
          </p:nvSpPr>
          <p:spPr>
            <a:xfrm>
              <a:off x="2239167" y="301837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i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Qualis </a:t>
              </a: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A1-B4</a:t>
              </a:r>
              <a:endParaRPr sz="1700" b="1" i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1" name="Google Shape;1361;p42"/>
            <p:cNvSpPr txBox="1"/>
            <p:nvPr/>
          </p:nvSpPr>
          <p:spPr>
            <a:xfrm>
              <a:off x="1874107" y="3363448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21 artigos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938863" y="364777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13"/>
                    <a:pt x="1" y="11217"/>
                  </a:cubicBezTo>
                  <a:lnTo>
                    <a:pt x="1" y="16527"/>
                  </a:lnTo>
                  <a:lnTo>
                    <a:pt x="8919" y="16527"/>
                  </a:lnTo>
                  <a:cubicBezTo>
                    <a:pt x="13955" y="16527"/>
                    <a:pt x="18051" y="12443"/>
                    <a:pt x="18051" y="7395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938863" y="305792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1"/>
                  </a:moveTo>
                  <a:lnTo>
                    <a:pt x="28957" y="5668"/>
                  </a:lnTo>
                  <a:lnTo>
                    <a:pt x="11216" y="5668"/>
                  </a:lnTo>
                  <a:cubicBezTo>
                    <a:pt x="5025" y="5668"/>
                    <a:pt x="1" y="10693"/>
                    <a:pt x="1" y="16896"/>
                  </a:cubicBezTo>
                  <a:lnTo>
                    <a:pt x="1" y="34934"/>
                  </a:lnTo>
                  <a:cubicBezTo>
                    <a:pt x="1" y="28730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2"/>
                  </a:lnTo>
                  <a:lnTo>
                    <a:pt x="47888" y="14979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FC45BC-BB51-FDC9-2160-C10AFEBEF3E7}"/>
              </a:ext>
            </a:extLst>
          </p:cNvPr>
          <p:cNvSpPr txBox="1"/>
          <p:nvPr/>
        </p:nvSpPr>
        <p:spPr>
          <a:xfrm>
            <a:off x="710250" y="808519"/>
            <a:ext cx="76014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Sujeitos, instituições, legislação e impressos nas histórias e memórias da educação brasileira nos níveis primário, secundário e superior, nos períodos imperial e republicano, tendo como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locus</a:t>
            </a:r>
            <a:r>
              <a:rPr lang="pt-BR" b="0" i="0" dirty="0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 as experiências educacionais nordestinas e paraibanas.</a:t>
            </a:r>
            <a:endParaRPr lang="pt-BR" dirty="0">
              <a:latin typeface="Fira Sans Condensed" panose="020B05030500000200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06D3FE-A459-1A90-D276-D850C8A5D6CF}"/>
              </a:ext>
            </a:extLst>
          </p:cNvPr>
          <p:cNvSpPr txBox="1"/>
          <p:nvPr/>
        </p:nvSpPr>
        <p:spPr>
          <a:xfrm>
            <a:off x="0" y="4840112"/>
            <a:ext cx="90601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dirty="0"/>
              <a:t>Fonte: Currículo Lattes, março,2023/documento sucupira -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- COELHO,W;ARAÚJO,M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6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2"/>
          <p:cNvSpPr txBox="1">
            <a:spLocks noGrp="1"/>
          </p:cNvSpPr>
          <p:nvPr>
            <p:ph type="title"/>
          </p:nvPr>
        </p:nvSpPr>
        <p:spPr>
          <a:xfrm>
            <a:off x="469927" y="352649"/>
            <a:ext cx="8082058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Produção docente (2021)- Linha 3 : Políticas educacionais</a:t>
            </a:r>
            <a:endParaRPr sz="2000" dirty="0"/>
          </a:p>
        </p:txBody>
      </p:sp>
      <p:grpSp>
        <p:nvGrpSpPr>
          <p:cNvPr id="1333" name="Google Shape;1333;p42"/>
          <p:cNvGrpSpPr/>
          <p:nvPr/>
        </p:nvGrpSpPr>
        <p:grpSpPr>
          <a:xfrm>
            <a:off x="4675588" y="1813103"/>
            <a:ext cx="3480763" cy="1262700"/>
            <a:chOff x="4724400" y="1379350"/>
            <a:chExt cx="3480763" cy="1262700"/>
          </a:xfrm>
        </p:grpSpPr>
        <p:sp>
          <p:nvSpPr>
            <p:cNvPr id="1334" name="Google Shape;1334;p42"/>
            <p:cNvSpPr/>
            <p:nvPr/>
          </p:nvSpPr>
          <p:spPr>
            <a:xfrm>
              <a:off x="4724400" y="1379350"/>
              <a:ext cx="29130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5" name="Google Shape;1335;p42"/>
            <p:cNvSpPr txBox="1"/>
            <p:nvPr/>
          </p:nvSpPr>
          <p:spPr>
            <a:xfrm>
              <a:off x="5054016" y="1460086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Artigos publicados</a:t>
              </a:r>
              <a:endParaRPr sz="1700"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6" name="Google Shape;1336;p42"/>
            <p:cNvSpPr txBox="1"/>
            <p:nvPr/>
          </p:nvSpPr>
          <p:spPr>
            <a:xfrm>
              <a:off x="5122488" y="170422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44 artigos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7753888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" y="0"/>
                  </a:moveTo>
                  <a:lnTo>
                    <a:pt x="1" y="7394"/>
                  </a:lnTo>
                  <a:cubicBezTo>
                    <a:pt x="1" y="12442"/>
                    <a:pt x="4097" y="16526"/>
                    <a:pt x="9133" y="16526"/>
                  </a:cubicBezTo>
                  <a:lnTo>
                    <a:pt x="18051" y="16526"/>
                  </a:lnTo>
                  <a:lnTo>
                    <a:pt x="18051" y="11216"/>
                  </a:lnTo>
                  <a:cubicBezTo>
                    <a:pt x="18051" y="5025"/>
                    <a:pt x="13026" y="0"/>
                    <a:pt x="6835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7007088" y="1509175"/>
              <a:ext cx="1198075" cy="873350"/>
            </a:xfrm>
            <a:custGeom>
              <a:avLst/>
              <a:gdLst/>
              <a:ahLst/>
              <a:cxnLst/>
              <a:rect l="l" t="t" r="r" b="b"/>
              <a:pathLst>
                <a:path w="47923" h="34934" extrusionOk="0">
                  <a:moveTo>
                    <a:pt x="18967" y="0"/>
                  </a:moveTo>
                  <a:lnTo>
                    <a:pt x="36" y="14883"/>
                  </a:lnTo>
                  <a:cubicBezTo>
                    <a:pt x="0" y="14907"/>
                    <a:pt x="0" y="14954"/>
                    <a:pt x="36" y="14978"/>
                  </a:cubicBezTo>
                  <a:lnTo>
                    <a:pt x="18967" y="29861"/>
                  </a:lnTo>
                  <a:lnTo>
                    <a:pt x="18967" y="23717"/>
                  </a:lnTo>
                  <a:lnTo>
                    <a:pt x="36707" y="23717"/>
                  </a:lnTo>
                  <a:cubicBezTo>
                    <a:pt x="42898" y="23717"/>
                    <a:pt x="47923" y="28742"/>
                    <a:pt x="47923" y="34933"/>
                  </a:cubicBezTo>
                  <a:lnTo>
                    <a:pt x="47923" y="16895"/>
                  </a:lnTo>
                  <a:cubicBezTo>
                    <a:pt x="47923" y="10692"/>
                    <a:pt x="42898" y="5680"/>
                    <a:pt x="36707" y="5680"/>
                  </a:cubicBezTo>
                  <a:lnTo>
                    <a:pt x="18967" y="5680"/>
                  </a:lnTo>
                  <a:lnTo>
                    <a:pt x="1896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49" name="Google Shape;1349;p42"/>
          <p:cNvGrpSpPr/>
          <p:nvPr/>
        </p:nvGrpSpPr>
        <p:grpSpPr>
          <a:xfrm>
            <a:off x="890051" y="1813103"/>
            <a:ext cx="3484612" cy="1262700"/>
            <a:chOff x="938863" y="1379350"/>
            <a:chExt cx="3484612" cy="1262700"/>
          </a:xfrm>
        </p:grpSpPr>
        <p:sp>
          <p:nvSpPr>
            <p:cNvPr id="1350" name="Google Shape;1350;p42"/>
            <p:cNvSpPr/>
            <p:nvPr/>
          </p:nvSpPr>
          <p:spPr>
            <a:xfrm>
              <a:off x="1502375" y="1379350"/>
              <a:ext cx="29211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1" name="Google Shape;1351;p42"/>
            <p:cNvSpPr txBox="1"/>
            <p:nvPr/>
          </p:nvSpPr>
          <p:spPr>
            <a:xfrm>
              <a:off x="1953650" y="167126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9 professores(as)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2" name="Google Shape;1352;p42"/>
            <p:cNvSpPr txBox="1"/>
            <p:nvPr/>
          </p:nvSpPr>
          <p:spPr>
            <a:xfrm>
              <a:off x="2348018" y="14547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Docentes</a:t>
              </a:r>
              <a:endParaRPr sz="1700"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938863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25"/>
                    <a:pt x="1" y="11216"/>
                  </a:cubicBezTo>
                  <a:lnTo>
                    <a:pt x="1" y="16526"/>
                  </a:lnTo>
                  <a:lnTo>
                    <a:pt x="8919" y="16526"/>
                  </a:lnTo>
                  <a:cubicBezTo>
                    <a:pt x="13955" y="16526"/>
                    <a:pt x="18051" y="12443"/>
                    <a:pt x="18051" y="7394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938863" y="150917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0"/>
                  </a:moveTo>
                  <a:lnTo>
                    <a:pt x="28957" y="5680"/>
                  </a:lnTo>
                  <a:lnTo>
                    <a:pt x="11216" y="5680"/>
                  </a:lnTo>
                  <a:cubicBezTo>
                    <a:pt x="5025" y="5680"/>
                    <a:pt x="1" y="10704"/>
                    <a:pt x="1" y="16895"/>
                  </a:cubicBezTo>
                  <a:lnTo>
                    <a:pt x="1" y="34933"/>
                  </a:lnTo>
                  <a:cubicBezTo>
                    <a:pt x="1" y="28742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1"/>
                  </a:lnTo>
                  <a:lnTo>
                    <a:pt x="47888" y="14978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58" name="Google Shape;1358;p42"/>
          <p:cNvGrpSpPr/>
          <p:nvPr/>
        </p:nvGrpSpPr>
        <p:grpSpPr>
          <a:xfrm>
            <a:off x="890051" y="3361853"/>
            <a:ext cx="3484712" cy="1262700"/>
            <a:chOff x="938863" y="2928100"/>
            <a:chExt cx="3484712" cy="1262700"/>
          </a:xfrm>
        </p:grpSpPr>
        <p:sp>
          <p:nvSpPr>
            <p:cNvPr id="1359" name="Google Shape;1359;p42"/>
            <p:cNvSpPr/>
            <p:nvPr/>
          </p:nvSpPr>
          <p:spPr>
            <a:xfrm>
              <a:off x="1497375" y="2928100"/>
              <a:ext cx="29262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0" name="Google Shape;1360;p42"/>
            <p:cNvSpPr txBox="1"/>
            <p:nvPr/>
          </p:nvSpPr>
          <p:spPr>
            <a:xfrm>
              <a:off x="2239167" y="301837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i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Qualis </a:t>
              </a: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A1-B4</a:t>
              </a:r>
              <a:endParaRPr sz="1700" b="1" i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1" name="Google Shape;1361;p42"/>
            <p:cNvSpPr txBox="1"/>
            <p:nvPr/>
          </p:nvSpPr>
          <p:spPr>
            <a:xfrm>
              <a:off x="2026344" y="3270035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41 artigos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938863" y="364777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13"/>
                    <a:pt x="1" y="11217"/>
                  </a:cubicBezTo>
                  <a:lnTo>
                    <a:pt x="1" y="16527"/>
                  </a:lnTo>
                  <a:lnTo>
                    <a:pt x="8919" y="16527"/>
                  </a:lnTo>
                  <a:cubicBezTo>
                    <a:pt x="13955" y="16527"/>
                    <a:pt x="18051" y="12443"/>
                    <a:pt x="18051" y="7395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938863" y="305792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1"/>
                  </a:moveTo>
                  <a:lnTo>
                    <a:pt x="28957" y="5668"/>
                  </a:lnTo>
                  <a:lnTo>
                    <a:pt x="11216" y="5668"/>
                  </a:lnTo>
                  <a:cubicBezTo>
                    <a:pt x="5025" y="5668"/>
                    <a:pt x="1" y="10693"/>
                    <a:pt x="1" y="16896"/>
                  </a:cubicBezTo>
                  <a:lnTo>
                    <a:pt x="1" y="34934"/>
                  </a:lnTo>
                  <a:cubicBezTo>
                    <a:pt x="1" y="28730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2"/>
                  </a:lnTo>
                  <a:lnTo>
                    <a:pt x="47888" y="14979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FC45BC-BB51-FDC9-2160-C10AFEBEF3E7}"/>
              </a:ext>
            </a:extLst>
          </p:cNvPr>
          <p:cNvSpPr txBox="1"/>
          <p:nvPr/>
        </p:nvSpPr>
        <p:spPr>
          <a:xfrm>
            <a:off x="469927" y="852774"/>
            <a:ext cx="7841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Perspectivas de análise sobre Educação, Estado e Sociedade. Políticas e práticas educativas e escolares. Políticas de gestão, financiamento, participação e controle social na educação. Políticas curriculares, de formação e valorização de professores/as, e de avaliação da educação.</a:t>
            </a:r>
            <a:endParaRPr lang="pt-BR" sz="1100" dirty="0">
              <a:latin typeface="Fira Sans Condensed" panose="020B05030500000200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88DD21-F361-75BA-0D95-6E78B6E5F7B1}"/>
              </a:ext>
            </a:extLst>
          </p:cNvPr>
          <p:cNvSpPr txBox="1"/>
          <p:nvPr/>
        </p:nvSpPr>
        <p:spPr>
          <a:xfrm>
            <a:off x="1448563" y="4732651"/>
            <a:ext cx="7685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dirty="0"/>
              <a:t>Fonte: Currículo Lattes, março,2023/documento sucupira -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2"/>
          <p:cNvSpPr txBox="1">
            <a:spLocks noGrp="1"/>
          </p:cNvSpPr>
          <p:nvPr>
            <p:ph type="title"/>
          </p:nvPr>
        </p:nvSpPr>
        <p:spPr>
          <a:xfrm>
            <a:off x="710250" y="276201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Produção docente (2021)- Linha 4: Processo ensino-aprendizagem</a:t>
            </a:r>
            <a:endParaRPr sz="2000" dirty="0"/>
          </a:p>
        </p:txBody>
      </p:sp>
      <p:grpSp>
        <p:nvGrpSpPr>
          <p:cNvPr id="1333" name="Google Shape;1333;p42"/>
          <p:cNvGrpSpPr/>
          <p:nvPr/>
        </p:nvGrpSpPr>
        <p:grpSpPr>
          <a:xfrm>
            <a:off x="4675588" y="1903922"/>
            <a:ext cx="3480763" cy="1262700"/>
            <a:chOff x="4724400" y="1379350"/>
            <a:chExt cx="3480763" cy="1262700"/>
          </a:xfrm>
        </p:grpSpPr>
        <p:sp>
          <p:nvSpPr>
            <p:cNvPr id="1334" name="Google Shape;1334;p42"/>
            <p:cNvSpPr/>
            <p:nvPr/>
          </p:nvSpPr>
          <p:spPr>
            <a:xfrm>
              <a:off x="4724400" y="1379350"/>
              <a:ext cx="29130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5" name="Google Shape;1335;p42"/>
            <p:cNvSpPr txBox="1"/>
            <p:nvPr/>
          </p:nvSpPr>
          <p:spPr>
            <a:xfrm>
              <a:off x="5054016" y="1460086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Artigos publicados</a:t>
              </a:r>
              <a:endParaRPr sz="1700"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6" name="Google Shape;1336;p42"/>
            <p:cNvSpPr txBox="1"/>
            <p:nvPr/>
          </p:nvSpPr>
          <p:spPr>
            <a:xfrm>
              <a:off x="4849200" y="1735605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46 artigos publicados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7753888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" y="0"/>
                  </a:moveTo>
                  <a:lnTo>
                    <a:pt x="1" y="7394"/>
                  </a:lnTo>
                  <a:cubicBezTo>
                    <a:pt x="1" y="12442"/>
                    <a:pt x="4097" y="16526"/>
                    <a:pt x="9133" y="16526"/>
                  </a:cubicBezTo>
                  <a:lnTo>
                    <a:pt x="18051" y="16526"/>
                  </a:lnTo>
                  <a:lnTo>
                    <a:pt x="18051" y="11216"/>
                  </a:lnTo>
                  <a:cubicBezTo>
                    <a:pt x="18051" y="5025"/>
                    <a:pt x="13026" y="0"/>
                    <a:pt x="6835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7007088" y="1509175"/>
              <a:ext cx="1198075" cy="873350"/>
            </a:xfrm>
            <a:custGeom>
              <a:avLst/>
              <a:gdLst/>
              <a:ahLst/>
              <a:cxnLst/>
              <a:rect l="l" t="t" r="r" b="b"/>
              <a:pathLst>
                <a:path w="47923" h="34934" extrusionOk="0">
                  <a:moveTo>
                    <a:pt x="18967" y="0"/>
                  </a:moveTo>
                  <a:lnTo>
                    <a:pt x="36" y="14883"/>
                  </a:lnTo>
                  <a:cubicBezTo>
                    <a:pt x="0" y="14907"/>
                    <a:pt x="0" y="14954"/>
                    <a:pt x="36" y="14978"/>
                  </a:cubicBezTo>
                  <a:lnTo>
                    <a:pt x="18967" y="29861"/>
                  </a:lnTo>
                  <a:lnTo>
                    <a:pt x="18967" y="23717"/>
                  </a:lnTo>
                  <a:lnTo>
                    <a:pt x="36707" y="23717"/>
                  </a:lnTo>
                  <a:cubicBezTo>
                    <a:pt x="42898" y="23717"/>
                    <a:pt x="47923" y="28742"/>
                    <a:pt x="47923" y="34933"/>
                  </a:cubicBezTo>
                  <a:lnTo>
                    <a:pt x="47923" y="16895"/>
                  </a:lnTo>
                  <a:cubicBezTo>
                    <a:pt x="47923" y="10692"/>
                    <a:pt x="42898" y="5680"/>
                    <a:pt x="36707" y="5680"/>
                  </a:cubicBezTo>
                  <a:lnTo>
                    <a:pt x="18967" y="5680"/>
                  </a:lnTo>
                  <a:lnTo>
                    <a:pt x="1896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49" name="Google Shape;1349;p42"/>
          <p:cNvGrpSpPr/>
          <p:nvPr/>
        </p:nvGrpSpPr>
        <p:grpSpPr>
          <a:xfrm>
            <a:off x="890051" y="1903922"/>
            <a:ext cx="3484612" cy="1262700"/>
            <a:chOff x="938863" y="1379350"/>
            <a:chExt cx="3484612" cy="1262700"/>
          </a:xfrm>
        </p:grpSpPr>
        <p:sp>
          <p:nvSpPr>
            <p:cNvPr id="1350" name="Google Shape;1350;p42"/>
            <p:cNvSpPr/>
            <p:nvPr/>
          </p:nvSpPr>
          <p:spPr>
            <a:xfrm>
              <a:off x="1502375" y="1379350"/>
              <a:ext cx="29211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1" name="Google Shape;1351;p42"/>
            <p:cNvSpPr txBox="1"/>
            <p:nvPr/>
          </p:nvSpPr>
          <p:spPr>
            <a:xfrm>
              <a:off x="2205435" y="1704886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9 professores(as)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2" name="Google Shape;1352;p42"/>
            <p:cNvSpPr txBox="1"/>
            <p:nvPr/>
          </p:nvSpPr>
          <p:spPr>
            <a:xfrm>
              <a:off x="2348018" y="14547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Docentes</a:t>
              </a:r>
              <a:endParaRPr sz="1700"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938863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25"/>
                    <a:pt x="1" y="11216"/>
                  </a:cubicBezTo>
                  <a:lnTo>
                    <a:pt x="1" y="16526"/>
                  </a:lnTo>
                  <a:lnTo>
                    <a:pt x="8919" y="16526"/>
                  </a:lnTo>
                  <a:cubicBezTo>
                    <a:pt x="13955" y="16526"/>
                    <a:pt x="18051" y="12443"/>
                    <a:pt x="18051" y="7394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938863" y="150917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0"/>
                  </a:moveTo>
                  <a:lnTo>
                    <a:pt x="28957" y="5680"/>
                  </a:lnTo>
                  <a:lnTo>
                    <a:pt x="11216" y="5680"/>
                  </a:lnTo>
                  <a:cubicBezTo>
                    <a:pt x="5025" y="5680"/>
                    <a:pt x="1" y="10704"/>
                    <a:pt x="1" y="16895"/>
                  </a:cubicBezTo>
                  <a:lnTo>
                    <a:pt x="1" y="34933"/>
                  </a:lnTo>
                  <a:cubicBezTo>
                    <a:pt x="1" y="28742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1"/>
                  </a:lnTo>
                  <a:lnTo>
                    <a:pt x="47888" y="14978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58" name="Google Shape;1358;p42"/>
          <p:cNvGrpSpPr/>
          <p:nvPr/>
        </p:nvGrpSpPr>
        <p:grpSpPr>
          <a:xfrm>
            <a:off x="890051" y="3452672"/>
            <a:ext cx="3484712" cy="1262700"/>
            <a:chOff x="938863" y="2928100"/>
            <a:chExt cx="3484712" cy="1262700"/>
          </a:xfrm>
        </p:grpSpPr>
        <p:sp>
          <p:nvSpPr>
            <p:cNvPr id="1359" name="Google Shape;1359;p42"/>
            <p:cNvSpPr/>
            <p:nvPr/>
          </p:nvSpPr>
          <p:spPr>
            <a:xfrm>
              <a:off x="1497375" y="2928100"/>
              <a:ext cx="29262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0" name="Google Shape;1360;p42"/>
            <p:cNvSpPr txBox="1"/>
            <p:nvPr/>
          </p:nvSpPr>
          <p:spPr>
            <a:xfrm>
              <a:off x="2239167" y="301837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i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Qualis </a:t>
              </a: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A1-B4</a:t>
              </a:r>
              <a:endParaRPr sz="1700" b="1" i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1" name="Google Shape;1361;p42"/>
            <p:cNvSpPr txBox="1"/>
            <p:nvPr/>
          </p:nvSpPr>
          <p:spPr>
            <a:xfrm>
              <a:off x="1948650" y="3317450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46 artigos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938863" y="364777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13"/>
                    <a:pt x="1" y="11217"/>
                  </a:cubicBezTo>
                  <a:lnTo>
                    <a:pt x="1" y="16527"/>
                  </a:lnTo>
                  <a:lnTo>
                    <a:pt x="8919" y="16527"/>
                  </a:lnTo>
                  <a:cubicBezTo>
                    <a:pt x="13955" y="16527"/>
                    <a:pt x="18051" y="12443"/>
                    <a:pt x="18051" y="7395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938863" y="305792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1"/>
                  </a:moveTo>
                  <a:lnTo>
                    <a:pt x="28957" y="5668"/>
                  </a:lnTo>
                  <a:lnTo>
                    <a:pt x="11216" y="5668"/>
                  </a:lnTo>
                  <a:cubicBezTo>
                    <a:pt x="5025" y="5668"/>
                    <a:pt x="1" y="10693"/>
                    <a:pt x="1" y="16896"/>
                  </a:cubicBezTo>
                  <a:lnTo>
                    <a:pt x="1" y="34934"/>
                  </a:lnTo>
                  <a:cubicBezTo>
                    <a:pt x="1" y="28730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2"/>
                  </a:lnTo>
                  <a:lnTo>
                    <a:pt x="47888" y="14979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A85B47-26C2-F40E-B7EB-97E279483FFC}"/>
              </a:ext>
            </a:extLst>
          </p:cNvPr>
          <p:cNvSpPr txBox="1"/>
          <p:nvPr/>
        </p:nvSpPr>
        <p:spPr>
          <a:xfrm>
            <a:off x="710250" y="736722"/>
            <a:ext cx="73816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Fundamentos, metodologias e processos de ensino e aprendizagem voltados para a produção do saber didático, na formação e atuação de professoras/es e educadoras/es, em práticas escolares e não escolares, no desenvolvimento curricular e em experiências de formação humana para a diversidade no marco de diferentes modalidades e níveis de educação</a:t>
            </a:r>
            <a:endParaRPr lang="pt-BR" sz="1100" dirty="0">
              <a:latin typeface="Fira Sans Condensed" panose="020B05030500000200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B2D775-F25D-BE2A-F477-608A488993B0}"/>
              </a:ext>
            </a:extLst>
          </p:cNvPr>
          <p:cNvSpPr txBox="1"/>
          <p:nvPr/>
        </p:nvSpPr>
        <p:spPr>
          <a:xfrm>
            <a:off x="53340" y="4840112"/>
            <a:ext cx="88772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dirty="0"/>
              <a:t>Fonte: Currículo Lattes, março,2023/documento sucupira -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- COELHO,W;ARAÚJO,M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8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2"/>
          <p:cNvSpPr txBox="1">
            <a:spLocks noGrp="1"/>
          </p:cNvSpPr>
          <p:nvPr>
            <p:ph type="title"/>
          </p:nvPr>
        </p:nvSpPr>
        <p:spPr>
          <a:xfrm>
            <a:off x="710250" y="276201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Produção docente (2021)- Linha 5: Estudos culturais da Educação</a:t>
            </a:r>
            <a:endParaRPr sz="2000" dirty="0"/>
          </a:p>
        </p:txBody>
      </p:sp>
      <p:grpSp>
        <p:nvGrpSpPr>
          <p:cNvPr id="1333" name="Google Shape;1333;p42"/>
          <p:cNvGrpSpPr/>
          <p:nvPr/>
        </p:nvGrpSpPr>
        <p:grpSpPr>
          <a:xfrm>
            <a:off x="4675588" y="1903922"/>
            <a:ext cx="3480763" cy="1262700"/>
            <a:chOff x="4724400" y="1379350"/>
            <a:chExt cx="3480763" cy="1262700"/>
          </a:xfrm>
        </p:grpSpPr>
        <p:sp>
          <p:nvSpPr>
            <p:cNvPr id="1334" name="Google Shape;1334;p42"/>
            <p:cNvSpPr/>
            <p:nvPr/>
          </p:nvSpPr>
          <p:spPr>
            <a:xfrm>
              <a:off x="4724400" y="1379350"/>
              <a:ext cx="29130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5" name="Google Shape;1335;p42"/>
            <p:cNvSpPr txBox="1"/>
            <p:nvPr/>
          </p:nvSpPr>
          <p:spPr>
            <a:xfrm>
              <a:off x="5054016" y="1460086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Artigos publicados</a:t>
              </a:r>
              <a:endParaRPr sz="1700"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6" name="Google Shape;1336;p42"/>
            <p:cNvSpPr txBox="1"/>
            <p:nvPr/>
          </p:nvSpPr>
          <p:spPr>
            <a:xfrm>
              <a:off x="4849200" y="1735605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23 artigos publicados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7753888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" y="0"/>
                  </a:moveTo>
                  <a:lnTo>
                    <a:pt x="1" y="7394"/>
                  </a:lnTo>
                  <a:cubicBezTo>
                    <a:pt x="1" y="12442"/>
                    <a:pt x="4097" y="16526"/>
                    <a:pt x="9133" y="16526"/>
                  </a:cubicBezTo>
                  <a:lnTo>
                    <a:pt x="18051" y="16526"/>
                  </a:lnTo>
                  <a:lnTo>
                    <a:pt x="18051" y="11216"/>
                  </a:lnTo>
                  <a:cubicBezTo>
                    <a:pt x="18051" y="5025"/>
                    <a:pt x="13026" y="0"/>
                    <a:pt x="6835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7007088" y="1509175"/>
              <a:ext cx="1198075" cy="873350"/>
            </a:xfrm>
            <a:custGeom>
              <a:avLst/>
              <a:gdLst/>
              <a:ahLst/>
              <a:cxnLst/>
              <a:rect l="l" t="t" r="r" b="b"/>
              <a:pathLst>
                <a:path w="47923" h="34934" extrusionOk="0">
                  <a:moveTo>
                    <a:pt x="18967" y="0"/>
                  </a:moveTo>
                  <a:lnTo>
                    <a:pt x="36" y="14883"/>
                  </a:lnTo>
                  <a:cubicBezTo>
                    <a:pt x="0" y="14907"/>
                    <a:pt x="0" y="14954"/>
                    <a:pt x="36" y="14978"/>
                  </a:cubicBezTo>
                  <a:lnTo>
                    <a:pt x="18967" y="29861"/>
                  </a:lnTo>
                  <a:lnTo>
                    <a:pt x="18967" y="23717"/>
                  </a:lnTo>
                  <a:lnTo>
                    <a:pt x="36707" y="23717"/>
                  </a:lnTo>
                  <a:cubicBezTo>
                    <a:pt x="42898" y="23717"/>
                    <a:pt x="47923" y="28742"/>
                    <a:pt x="47923" y="34933"/>
                  </a:cubicBezTo>
                  <a:lnTo>
                    <a:pt x="47923" y="16895"/>
                  </a:lnTo>
                  <a:cubicBezTo>
                    <a:pt x="47923" y="10692"/>
                    <a:pt x="42898" y="5680"/>
                    <a:pt x="36707" y="5680"/>
                  </a:cubicBezTo>
                  <a:lnTo>
                    <a:pt x="18967" y="5680"/>
                  </a:lnTo>
                  <a:lnTo>
                    <a:pt x="18967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49" name="Google Shape;1349;p42"/>
          <p:cNvGrpSpPr/>
          <p:nvPr/>
        </p:nvGrpSpPr>
        <p:grpSpPr>
          <a:xfrm>
            <a:off x="890051" y="1903922"/>
            <a:ext cx="3484612" cy="1262700"/>
            <a:chOff x="938863" y="1379350"/>
            <a:chExt cx="3484612" cy="1262700"/>
          </a:xfrm>
        </p:grpSpPr>
        <p:sp>
          <p:nvSpPr>
            <p:cNvPr id="1350" name="Google Shape;1350;p42"/>
            <p:cNvSpPr/>
            <p:nvPr/>
          </p:nvSpPr>
          <p:spPr>
            <a:xfrm>
              <a:off x="1502375" y="1379350"/>
              <a:ext cx="29211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1" name="Google Shape;1351;p42"/>
            <p:cNvSpPr txBox="1"/>
            <p:nvPr/>
          </p:nvSpPr>
          <p:spPr>
            <a:xfrm>
              <a:off x="2205435" y="1704886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6 professores(as)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2" name="Google Shape;1352;p42"/>
            <p:cNvSpPr txBox="1"/>
            <p:nvPr/>
          </p:nvSpPr>
          <p:spPr>
            <a:xfrm>
              <a:off x="2348018" y="14547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Docentes</a:t>
              </a:r>
              <a:endParaRPr sz="1700" b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938863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25"/>
                    <a:pt x="1" y="11216"/>
                  </a:cubicBezTo>
                  <a:lnTo>
                    <a:pt x="1" y="16526"/>
                  </a:lnTo>
                  <a:lnTo>
                    <a:pt x="8919" y="16526"/>
                  </a:lnTo>
                  <a:cubicBezTo>
                    <a:pt x="13955" y="16526"/>
                    <a:pt x="18051" y="12443"/>
                    <a:pt x="18051" y="7394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938863" y="150917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0"/>
                  </a:moveTo>
                  <a:lnTo>
                    <a:pt x="28957" y="5680"/>
                  </a:lnTo>
                  <a:lnTo>
                    <a:pt x="11216" y="5680"/>
                  </a:lnTo>
                  <a:cubicBezTo>
                    <a:pt x="5025" y="5680"/>
                    <a:pt x="1" y="10704"/>
                    <a:pt x="1" y="16895"/>
                  </a:cubicBezTo>
                  <a:lnTo>
                    <a:pt x="1" y="34933"/>
                  </a:lnTo>
                  <a:cubicBezTo>
                    <a:pt x="1" y="28742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1"/>
                  </a:lnTo>
                  <a:lnTo>
                    <a:pt x="47888" y="14978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grpSp>
        <p:nvGrpSpPr>
          <p:cNvPr id="1358" name="Google Shape;1358;p42"/>
          <p:cNvGrpSpPr/>
          <p:nvPr/>
        </p:nvGrpSpPr>
        <p:grpSpPr>
          <a:xfrm>
            <a:off x="890051" y="3452672"/>
            <a:ext cx="3484712" cy="1262700"/>
            <a:chOff x="938863" y="2928100"/>
            <a:chExt cx="3484712" cy="1262700"/>
          </a:xfrm>
        </p:grpSpPr>
        <p:sp>
          <p:nvSpPr>
            <p:cNvPr id="1359" name="Google Shape;1359;p42"/>
            <p:cNvSpPr/>
            <p:nvPr/>
          </p:nvSpPr>
          <p:spPr>
            <a:xfrm>
              <a:off x="1497375" y="2928100"/>
              <a:ext cx="29262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0" name="Google Shape;1360;p42"/>
            <p:cNvSpPr txBox="1"/>
            <p:nvPr/>
          </p:nvSpPr>
          <p:spPr>
            <a:xfrm>
              <a:off x="2239167" y="301837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i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Qualis </a:t>
              </a:r>
              <a:r>
                <a:rPr lang="en" sz="1700" b="1" dirty="0">
                  <a:solidFill>
                    <a:srgbClr val="434343"/>
                  </a:solidFill>
                  <a:latin typeface="Fira Sans Condensed" panose="020B05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A1-B4</a:t>
              </a:r>
              <a:endParaRPr sz="1700" b="1" i="1" dirty="0">
                <a:solidFill>
                  <a:srgbClr val="434343"/>
                </a:solidFill>
                <a:latin typeface="Fira Sans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1" name="Google Shape;1361;p42"/>
            <p:cNvSpPr txBox="1"/>
            <p:nvPr/>
          </p:nvSpPr>
          <p:spPr>
            <a:xfrm>
              <a:off x="1948650" y="3317450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34343"/>
                  </a:solidFill>
                  <a:latin typeface="Fira Sans Condensed" panose="020B0503050000020004" pitchFamily="34" charset="0"/>
                  <a:ea typeface="Roboto"/>
                  <a:cs typeface="Roboto"/>
                  <a:sym typeface="Roboto"/>
                </a:rPr>
                <a:t>22 artigos</a:t>
              </a:r>
              <a:endParaRPr sz="1200" dirty="0">
                <a:solidFill>
                  <a:srgbClr val="434343"/>
                </a:solidFill>
                <a:latin typeface="Fira Sans Condensed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938863" y="364777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13"/>
                    <a:pt x="1" y="11217"/>
                  </a:cubicBezTo>
                  <a:lnTo>
                    <a:pt x="1" y="16527"/>
                  </a:lnTo>
                  <a:lnTo>
                    <a:pt x="8919" y="16527"/>
                  </a:lnTo>
                  <a:cubicBezTo>
                    <a:pt x="13955" y="16527"/>
                    <a:pt x="18051" y="12443"/>
                    <a:pt x="18051" y="7395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938863" y="305792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1"/>
                  </a:moveTo>
                  <a:lnTo>
                    <a:pt x="28957" y="5668"/>
                  </a:lnTo>
                  <a:lnTo>
                    <a:pt x="11216" y="5668"/>
                  </a:lnTo>
                  <a:cubicBezTo>
                    <a:pt x="5025" y="5668"/>
                    <a:pt x="1" y="10693"/>
                    <a:pt x="1" y="16896"/>
                  </a:cubicBezTo>
                  <a:lnTo>
                    <a:pt x="1" y="34934"/>
                  </a:lnTo>
                  <a:cubicBezTo>
                    <a:pt x="1" y="28730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2"/>
                  </a:lnTo>
                  <a:lnTo>
                    <a:pt x="47888" y="14979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" panose="020B0503050000020004" pitchFamily="34" charset="0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A85B47-26C2-F40E-B7EB-97E279483FFC}"/>
              </a:ext>
            </a:extLst>
          </p:cNvPr>
          <p:cNvSpPr txBox="1"/>
          <p:nvPr/>
        </p:nvSpPr>
        <p:spPr>
          <a:xfrm>
            <a:off x="710250" y="736722"/>
            <a:ext cx="73816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Processos culturais, pedagógicos e Comunicacionais: fundamentos e interfaces. Identidade(s), diferença(s), desigualdade(s): (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des</a:t>
            </a:r>
            <a:r>
              <a:rPr lang="pt-BR" b="0" i="0" dirty="0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)construções de gênero, sexualidade, classe social, raça/etnia, idade/geração e deficiências. Pedagogias culturais, espaço público e democracia. Cultura(s) Digital(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is</a:t>
            </a:r>
            <a:r>
              <a:rPr lang="pt-BR" b="0" i="0" dirty="0">
                <a:solidFill>
                  <a:srgbClr val="000000"/>
                </a:solidFill>
                <a:effectLst/>
                <a:latin typeface="Fira Sans Condensed" panose="020B0503050000020004" pitchFamily="34" charset="0"/>
              </a:rPr>
              <a:t>) e Tecnologias de aprendizagem. Discursos e imagens visuais.</a:t>
            </a:r>
            <a:endParaRPr lang="pt-BR" sz="1100" dirty="0">
              <a:latin typeface="Fira Sans Condensed" panose="020B05030500000200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6D78F6-590B-C7DD-2A7E-AA81379AFDDF}"/>
              </a:ext>
            </a:extLst>
          </p:cNvPr>
          <p:cNvSpPr txBox="1"/>
          <p:nvPr/>
        </p:nvSpPr>
        <p:spPr>
          <a:xfrm>
            <a:off x="373380" y="4712658"/>
            <a:ext cx="8770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dirty="0"/>
              <a:t>Fonte: Currículo Lattes, março,2023/documento sucupira -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- COELHO,W;ARAÚJO,M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3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6A0F4-6E5C-0CE8-FACC-80F7C50E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/>
              <a:t>ARTIGOS POR </a:t>
            </a:r>
            <a:br>
              <a:rPr lang="pt-BR" dirty="0"/>
            </a:br>
            <a:r>
              <a:rPr lang="pt-BR" dirty="0"/>
              <a:t>LINHA DE PESQUISA  </a:t>
            </a:r>
            <a:r>
              <a:rPr lang="pt-BR" dirty="0">
                <a:highlight>
                  <a:srgbClr val="FFFF00"/>
                </a:highlight>
              </a:rPr>
              <a:t>2021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8B7A5FD-DA5A-D58F-7490-6E24FE358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50579"/>
              </p:ext>
            </p:extLst>
          </p:nvPr>
        </p:nvGraphicFramePr>
        <p:xfrm>
          <a:off x="602823" y="1319673"/>
          <a:ext cx="7544999" cy="1166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045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04027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04027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05803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05803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02251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03137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03137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03137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63166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45400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707066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45101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Georgia Pro Black" panose="02040A02050405020203" pitchFamily="18" charset="0"/>
                        </a:rPr>
                        <a:t>LINHA 01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Georgia Pro Black" panose="02040A02050405020203" pitchFamily="18" charset="0"/>
                        </a:rPr>
                        <a:t>EDUCAÇÃO POPULAR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 01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08 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06 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06 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04 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Georgia Pro Black" panose="02040A02050405020203" pitchFamily="18" charset="0"/>
                        </a:rPr>
                        <a:t>29 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57FAB58-991D-5D1E-DA3B-5A8055389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567299"/>
              </p:ext>
            </p:extLst>
          </p:nvPr>
        </p:nvGraphicFramePr>
        <p:xfrm>
          <a:off x="673640" y="2982937"/>
          <a:ext cx="7544998" cy="122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045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04027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04027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05803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05803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02250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03137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03137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03137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63166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45400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707066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45101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LINHA 02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HISTÓRIA DA EDUCAÇÃO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 04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04 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04 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24 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8931FD6-64F5-2E5E-EAD7-1E81496043B1}"/>
              </a:ext>
            </a:extLst>
          </p:cNvPr>
          <p:cNvSpPr txBox="1"/>
          <p:nvPr/>
        </p:nvSpPr>
        <p:spPr>
          <a:xfrm>
            <a:off x="541862" y="4445551"/>
            <a:ext cx="8289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dirty="0"/>
              <a:t>Fonte: Currículo Lattes, março,2023/documento sucupira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COELHO,W;ARAÚJO,M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1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1DADF2E-AF6C-69AB-781B-DA2010890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04532"/>
              </p:ext>
            </p:extLst>
          </p:nvPr>
        </p:nvGraphicFramePr>
        <p:xfrm>
          <a:off x="580292" y="357554"/>
          <a:ext cx="7775688" cy="122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503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22495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22495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24326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24326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20664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21578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21578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21578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80385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62075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728685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45101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LINHA 03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POLÍTICAS EDUCACIONAIS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8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8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 06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11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11 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07 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44 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AB4788F-59B7-7807-36EE-BFC324022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52112"/>
              </p:ext>
            </p:extLst>
          </p:nvPr>
        </p:nvGraphicFramePr>
        <p:xfrm>
          <a:off x="580292" y="1723879"/>
          <a:ext cx="7708784" cy="1239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539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17139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17139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18954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18954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15324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16230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16230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16230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75391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57239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722415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540575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LINHA 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PROCESSO DE ENSINO – APRENDIZAGEM</a:t>
                      </a:r>
                    </a:p>
                  </a:txBody>
                  <a:tcPr marL="51435" marR="51435" marT="0" marB="0">
                    <a:solidFill>
                      <a:schemeClr val="bg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06 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14 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13 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09 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46 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27A64AA-EE46-3585-7A31-594728683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75276"/>
              </p:ext>
            </p:extLst>
          </p:nvPr>
        </p:nvGraphicFramePr>
        <p:xfrm>
          <a:off x="513390" y="3313228"/>
          <a:ext cx="7775687" cy="122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360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24871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24871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26708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26708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23033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23950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23950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23950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82600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64220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731466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45101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LINHA 05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ESTUDOS CULTURAIS DA EDUCAÇÃO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 06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07 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05 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23 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81CB3DA-6E3A-5228-F555-8FE781D33E8D}"/>
              </a:ext>
            </a:extLst>
          </p:cNvPr>
          <p:cNvSpPr txBox="1"/>
          <p:nvPr/>
        </p:nvSpPr>
        <p:spPr>
          <a:xfrm>
            <a:off x="391470" y="4620280"/>
            <a:ext cx="8607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dirty="0"/>
              <a:t>Fonte: Currículo Lattes, março,2023/documento sucupira </a:t>
            </a:r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 - COELHO,W;ARAÚJO,M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6A0F4-6E5C-0CE8-FACC-80F7C50E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05207"/>
            <a:ext cx="7913335" cy="912643"/>
          </a:xfrm>
        </p:spPr>
        <p:txBody>
          <a:bodyPr>
            <a:noAutofit/>
          </a:bodyPr>
          <a:lstStyle/>
          <a:p>
            <a:pPr algn="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ARTIGOS POR </a:t>
            </a:r>
            <a:br>
              <a:rPr lang="pt-BR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LINHA DE PESQUISA -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2022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8B7A5FD-DA5A-D58F-7490-6E24FE358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52326"/>
              </p:ext>
            </p:extLst>
          </p:nvPr>
        </p:nvGraphicFramePr>
        <p:xfrm>
          <a:off x="706901" y="1549791"/>
          <a:ext cx="7723499" cy="122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291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18317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18317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20135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20135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16499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17406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17406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17406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76490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58303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723794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45101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LINHA 01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EDUCAÇÃO POPULAR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 01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06 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02 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04 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20 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57FAB58-991D-5D1E-DA3B-5A8055389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33998"/>
              </p:ext>
            </p:extLst>
          </p:nvPr>
        </p:nvGraphicFramePr>
        <p:xfrm>
          <a:off x="706901" y="3287737"/>
          <a:ext cx="7723497" cy="122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291">
                  <a:extLst>
                    <a:ext uri="{9D8B030D-6E8A-4147-A177-3AD203B41FA5}">
                      <a16:colId xmlns:a16="http://schemas.microsoft.com/office/drawing/2014/main" val="967704036"/>
                    </a:ext>
                  </a:extLst>
                </a:gridCol>
                <a:gridCol w="618317">
                  <a:extLst>
                    <a:ext uri="{9D8B030D-6E8A-4147-A177-3AD203B41FA5}">
                      <a16:colId xmlns:a16="http://schemas.microsoft.com/office/drawing/2014/main" val="3200193969"/>
                    </a:ext>
                  </a:extLst>
                </a:gridCol>
                <a:gridCol w="618317">
                  <a:extLst>
                    <a:ext uri="{9D8B030D-6E8A-4147-A177-3AD203B41FA5}">
                      <a16:colId xmlns:a16="http://schemas.microsoft.com/office/drawing/2014/main" val="3338986084"/>
                    </a:ext>
                  </a:extLst>
                </a:gridCol>
                <a:gridCol w="620135">
                  <a:extLst>
                    <a:ext uri="{9D8B030D-6E8A-4147-A177-3AD203B41FA5}">
                      <a16:colId xmlns:a16="http://schemas.microsoft.com/office/drawing/2014/main" val="2649998408"/>
                    </a:ext>
                  </a:extLst>
                </a:gridCol>
                <a:gridCol w="620135">
                  <a:extLst>
                    <a:ext uri="{9D8B030D-6E8A-4147-A177-3AD203B41FA5}">
                      <a16:colId xmlns:a16="http://schemas.microsoft.com/office/drawing/2014/main" val="2549355980"/>
                    </a:ext>
                  </a:extLst>
                </a:gridCol>
                <a:gridCol w="616498">
                  <a:extLst>
                    <a:ext uri="{9D8B030D-6E8A-4147-A177-3AD203B41FA5}">
                      <a16:colId xmlns:a16="http://schemas.microsoft.com/office/drawing/2014/main" val="4113310123"/>
                    </a:ext>
                  </a:extLst>
                </a:gridCol>
                <a:gridCol w="617406">
                  <a:extLst>
                    <a:ext uri="{9D8B030D-6E8A-4147-A177-3AD203B41FA5}">
                      <a16:colId xmlns:a16="http://schemas.microsoft.com/office/drawing/2014/main" val="711867392"/>
                    </a:ext>
                  </a:extLst>
                </a:gridCol>
                <a:gridCol w="617406">
                  <a:extLst>
                    <a:ext uri="{9D8B030D-6E8A-4147-A177-3AD203B41FA5}">
                      <a16:colId xmlns:a16="http://schemas.microsoft.com/office/drawing/2014/main" val="3495832123"/>
                    </a:ext>
                  </a:extLst>
                </a:gridCol>
                <a:gridCol w="617406">
                  <a:extLst>
                    <a:ext uri="{9D8B030D-6E8A-4147-A177-3AD203B41FA5}">
                      <a16:colId xmlns:a16="http://schemas.microsoft.com/office/drawing/2014/main" val="2927196847"/>
                    </a:ext>
                  </a:extLst>
                </a:gridCol>
                <a:gridCol w="576489">
                  <a:extLst>
                    <a:ext uri="{9D8B030D-6E8A-4147-A177-3AD203B41FA5}">
                      <a16:colId xmlns:a16="http://schemas.microsoft.com/office/drawing/2014/main" val="182534373"/>
                    </a:ext>
                  </a:extLst>
                </a:gridCol>
                <a:gridCol w="558303">
                  <a:extLst>
                    <a:ext uri="{9D8B030D-6E8A-4147-A177-3AD203B41FA5}">
                      <a16:colId xmlns:a16="http://schemas.microsoft.com/office/drawing/2014/main" val="4209266758"/>
                    </a:ext>
                  </a:extLst>
                </a:gridCol>
                <a:gridCol w="723794">
                  <a:extLst>
                    <a:ext uri="{9D8B030D-6E8A-4147-A177-3AD203B41FA5}">
                      <a16:colId xmlns:a16="http://schemas.microsoft.com/office/drawing/2014/main" val="4060466404"/>
                    </a:ext>
                  </a:extLst>
                </a:gridCol>
              </a:tblGrid>
              <a:tr h="45101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LINHA 02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HISTÓRIA DA EDUCAÇÃO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48570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QUALIS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A4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B1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B3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B4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C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S/Q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571451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Georgia Pro Black" panose="02040A02050405020203" pitchFamily="18" charset="0"/>
                        </a:rPr>
                        <a:t>ARTIGOS</a:t>
                      </a:r>
                      <a:endParaRPr lang="pt-BR" sz="12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 02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05 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01 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-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03 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Georgia Pro Black" panose="02040A02050405020203" pitchFamily="18" charset="0"/>
                        </a:rPr>
                        <a:t>16 </a:t>
                      </a:r>
                      <a:endParaRPr lang="pt-BR" sz="1400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24619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EE8733C-9903-7EAD-A8BF-782B034DC16E}"/>
              </a:ext>
            </a:extLst>
          </p:cNvPr>
          <p:cNvSpPr txBox="1"/>
          <p:nvPr/>
        </p:nvSpPr>
        <p:spPr>
          <a:xfrm>
            <a:off x="609600" y="4515073"/>
            <a:ext cx="707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dirty="0"/>
              <a:t>Fonte: Currículo Lattes, março,2023/documento sucupira</a:t>
            </a:r>
          </a:p>
          <a:p>
            <a:r>
              <a:rPr lang="pt-BR" sz="14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Programa( UFPB-JP)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62352"/>
      </p:ext>
    </p:extLst>
  </p:cSld>
  <p:clrMapOvr>
    <a:masterClrMapping/>
  </p:clrMapOvr>
</p:sld>
</file>

<file path=ppt/theme/theme1.xml><?xml version="1.0" encoding="utf-8"?>
<a:theme xmlns:a="http://schemas.openxmlformats.org/drawingml/2006/main" name="SWOT Analysi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1414</Words>
  <Application>Microsoft Office PowerPoint</Application>
  <PresentationFormat>Apresentação na tela (16:9)</PresentationFormat>
  <Paragraphs>397</Paragraphs>
  <Slides>21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Poppins</vt:lpstr>
      <vt:lpstr>Georgia Pro Black</vt:lpstr>
      <vt:lpstr>Arial</vt:lpstr>
      <vt:lpstr>Fira Sans Extra Condensed SemiBold</vt:lpstr>
      <vt:lpstr>Lexend Exa Black</vt:lpstr>
      <vt:lpstr>Lexend Exa</vt:lpstr>
      <vt:lpstr>Fira Sans Extra Condensed Medium</vt:lpstr>
      <vt:lpstr>Fira Sans Condensed</vt:lpstr>
      <vt:lpstr>Roboto</vt:lpstr>
      <vt:lpstr>SWOT Analysis Infographics by Slidesgo</vt:lpstr>
      <vt:lpstr>UNIVERSIDADE FEDERAL DA PARAÍBA  (JOÃO PESSOA) (UFPB-JP)  Programa: EDUCAÇÃO (24001015001P4)   Prof.ª Dr.ª Wilma Coelho &amp; Marta Araújo  28.04.2023</vt:lpstr>
      <vt:lpstr>Produção docente (2021)- Linha 1: Educação Popular</vt:lpstr>
      <vt:lpstr>Produção docente (2021)- Linha 2: História da Educação</vt:lpstr>
      <vt:lpstr>Produção docente (2021)- Linha 3 : Políticas educacionais</vt:lpstr>
      <vt:lpstr>Produção docente (2021)- Linha 4: Processo ensino-aprendizagem</vt:lpstr>
      <vt:lpstr>Produção docente (2021)- Linha 5: Estudos culturais da Educação</vt:lpstr>
      <vt:lpstr>ARTIGOS POR  LINHA DE PESQUISA  2021</vt:lpstr>
      <vt:lpstr>Apresentação do PowerPoint</vt:lpstr>
      <vt:lpstr>ARTIGOS POR  LINHA DE PESQUISA - 2022</vt:lpstr>
      <vt:lpstr>Apresentação do PowerPoint</vt:lpstr>
      <vt:lpstr>Comparativo nº de docentes e nº de artigos A1-B4 - 2021</vt:lpstr>
      <vt:lpstr>RELAÇÃO POR PROFESSOR/A –2021 </vt:lpstr>
      <vt:lpstr>Apresentação do PowerPoint</vt:lpstr>
      <vt:lpstr>Programa</vt:lpstr>
      <vt:lpstr>Quanto ao programa </vt:lpstr>
      <vt:lpstr>Impactos</vt:lpstr>
      <vt:lpstr>Estratégias de acompanhamento e avaliação</vt:lpstr>
      <vt:lpstr>Produção</vt:lpstr>
      <vt:lpstr>Produção</vt:lpstr>
      <vt:lpstr>Fortalecimento</vt:lpstr>
      <vt:lpstr>Impactos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Produção docente (2021)- Linha 1: Educação Popular</dc:title>
  <dc:creator>Wilma B. Coelho</dc:creator>
  <cp:lastModifiedBy>Windows 10</cp:lastModifiedBy>
  <cp:revision>25</cp:revision>
  <dcterms:modified xsi:type="dcterms:W3CDTF">2023-04-29T18:50:47Z</dcterms:modified>
</cp:coreProperties>
</file>